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98" r:id="rId4"/>
    <p:sldId id="299" r:id="rId5"/>
    <p:sldId id="300" r:id="rId6"/>
    <p:sldId id="301" r:id="rId7"/>
    <p:sldId id="302" r:id="rId8"/>
    <p:sldId id="303" r:id="rId9"/>
    <p:sldId id="258" r:id="rId10"/>
    <p:sldId id="259" r:id="rId11"/>
    <p:sldId id="260" r:id="rId12"/>
    <p:sldId id="261" r:id="rId13"/>
    <p:sldId id="262" r:id="rId14"/>
    <p:sldId id="263" r:id="rId15"/>
    <p:sldId id="264" r:id="rId16"/>
    <p:sldId id="265" r:id="rId17"/>
    <p:sldId id="266" r:id="rId18"/>
    <p:sldId id="268" r:id="rId19"/>
    <p:sldId id="269" r:id="rId20"/>
    <p:sldId id="270" r:id="rId21"/>
    <p:sldId id="272" r:id="rId22"/>
    <p:sldId id="295" r:id="rId23"/>
    <p:sldId id="275" r:id="rId24"/>
    <p:sldId id="276" r:id="rId25"/>
    <p:sldId id="277" r:id="rId26"/>
    <p:sldId id="279" r:id="rId27"/>
    <p:sldId id="297" r:id="rId28"/>
    <p:sldId id="296" r:id="rId29"/>
    <p:sldId id="285" r:id="rId30"/>
    <p:sldId id="304" r:id="rId31"/>
    <p:sldId id="305" r:id="rId32"/>
    <p:sldId id="306" r:id="rId33"/>
    <p:sldId id="30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30" d="100"/>
          <a:sy n="30" d="100"/>
        </p:scale>
        <p:origin x="-90" y="-1638"/>
      </p:cViewPr>
      <p:guideLst>
        <p:guide orient="horz" pos="2160"/>
        <p:guide pos="2880"/>
      </p:guideLst>
    </p:cSldViewPr>
  </p:slideViewPr>
  <p:outlineViewPr>
    <p:cViewPr>
      <p:scale>
        <a:sx n="33" d="100"/>
        <a:sy n="33" d="100"/>
      </p:scale>
      <p:origin x="0" y="162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5" name="Footer Placeholder 4"/>
          <p:cNvSpPr>
            <a:spLocks noGrp="1"/>
          </p:cNvSpPr>
          <p:nvPr>
            <p:ph type="ftr" sz="quarter" idx="11"/>
          </p:nvPr>
        </p:nvSpPr>
        <p:spPr>
          <a:xfrm>
            <a:off x="2133600" y="6096000"/>
            <a:ext cx="3581400" cy="384048"/>
          </a:xfrm>
          <a:prstGeom prst="rect">
            <a:avLst/>
          </a:prstGeom>
        </p:spPr>
        <p:txBody>
          <a:bodyPr/>
          <a:lstStyle/>
          <a:p>
            <a:endParaRPr lang="en-US"/>
          </a:p>
        </p:txBody>
      </p:sp>
      <p:sp>
        <p:nvSpPr>
          <p:cNvPr id="6" name="Slide Number Placeholder 5"/>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5" name="Footer Placeholder 4"/>
          <p:cNvSpPr>
            <a:spLocks noGrp="1"/>
          </p:cNvSpPr>
          <p:nvPr>
            <p:ph type="ftr" sz="quarter" idx="11"/>
          </p:nvPr>
        </p:nvSpPr>
        <p:spPr>
          <a:xfrm>
            <a:off x="2133600" y="6096000"/>
            <a:ext cx="3581400" cy="384048"/>
          </a:xfrm>
          <a:prstGeom prst="rect">
            <a:avLst/>
          </a:prstGeom>
        </p:spPr>
        <p:txBody>
          <a:bodyPr/>
          <a:lstStyle/>
          <a:p>
            <a:endParaRPr lang="en-US"/>
          </a:p>
        </p:txBody>
      </p:sp>
      <p:sp>
        <p:nvSpPr>
          <p:cNvPr id="6" name="Slide Number Placeholder 5"/>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600200"/>
            <a:ext cx="8540750" cy="4498975"/>
          </a:xfrm>
        </p:spPr>
        <p:txBody>
          <a:bodyPr>
            <a:normAutofit/>
          </a:bodyPr>
          <a:lstStyle/>
          <a:p>
            <a:pPr lvl="0"/>
            <a:endParaRPr lang="en-US" noProof="0"/>
          </a:p>
        </p:txBody>
      </p:sp>
      <p:sp>
        <p:nvSpPr>
          <p:cNvPr id="4" name="Date Placeholder 3"/>
          <p:cNvSpPr>
            <a:spLocks noGrp="1"/>
          </p:cNvSpPr>
          <p:nvPr>
            <p:ph type="dt" sz="half" idx="10"/>
          </p:nvPr>
        </p:nvSpPr>
        <p:spPr>
          <a:xfrm>
            <a:off x="301625" y="6245225"/>
            <a:ext cx="2289175"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245225"/>
            <a:ext cx="2289175" cy="476250"/>
          </a:xfrm>
          <a:prstGeom prst="rect">
            <a:avLst/>
          </a:prstGeom>
        </p:spPr>
        <p:txBody>
          <a:bodyPr/>
          <a:lstStyle>
            <a:lvl1pPr fontAlgn="auto">
              <a:spcBef>
                <a:spcPts val="0"/>
              </a:spcBef>
              <a:spcAft>
                <a:spcPts val="0"/>
              </a:spcAft>
              <a:defRPr>
                <a:latin typeface="+mn-lt"/>
              </a:defRPr>
            </a:lvl1pPr>
          </a:lstStyle>
          <a:p>
            <a:pPr>
              <a:defRPr/>
            </a:pPr>
            <a:fld id="{93010F99-4FE2-429F-8DD7-93F44743CDA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fontAlgn="auto">
              <a:spcBef>
                <a:spcPts val="0"/>
              </a:spcBef>
              <a:spcAft>
                <a:spcPts val="0"/>
              </a:spcAft>
              <a:defRPr>
                <a:latin typeface="+mn-lt"/>
              </a:defRPr>
            </a:lvl1pPr>
          </a:lstStyle>
          <a:p>
            <a:pPr>
              <a:defRPr/>
            </a:pPr>
            <a:fld id="{1A281F1C-84D9-43CD-918A-F9B6802618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lvl1pPr>
              <a:defRPr b="0"/>
            </a:lvl1pPr>
            <a:lvl2pPr>
              <a:defRPr b="0"/>
            </a:lvl2pPr>
            <a:lvl3pPr>
              <a:defRPr b="0"/>
            </a:lvl3pPr>
            <a:lvl4pPr>
              <a:defRPr b="0"/>
            </a:lvl4pPr>
            <a:lvl5pPr>
              <a:defRPr b="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4" name="Date Placeholder 13"/>
          <p:cNvSpPr>
            <a:spLocks noGrp="1"/>
          </p:cNvSpPr>
          <p:nvPr>
            <p:ph type="dt" sz="half" idx="14"/>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15" name="Slide Number Placeholder 14"/>
          <p:cNvSpPr>
            <a:spLocks noGrp="1"/>
          </p:cNvSpPr>
          <p:nvPr>
            <p:ph type="sldNum" sz="quarter" idx="15"/>
          </p:nvPr>
        </p:nvSpPr>
        <p:spPr>
          <a:xfrm>
            <a:off x="8410575" y="6181531"/>
            <a:ext cx="609600" cy="457200"/>
          </a:xfrm>
          <a:prstGeom prst="rect">
            <a:avLst/>
          </a:prstGeom>
        </p:spPr>
        <p:txBody>
          <a:bodyPr/>
          <a:lstStyle>
            <a:lvl1pPr algn="ctr">
              <a:defRPr/>
            </a:lvl1pPr>
          </a:lstStyle>
          <a:p>
            <a:fld id="{AEDDBAB2-12AA-4BFB-B2AE-A03487D3ED70}" type="slidenum">
              <a:rPr lang="en-US" smtClean="0"/>
              <a:pPr/>
              <a:t>‹#›</a:t>
            </a:fld>
            <a:endParaRPr lang="en-US"/>
          </a:p>
        </p:txBody>
      </p:sp>
      <p:sp>
        <p:nvSpPr>
          <p:cNvPr id="16" name="Footer Placeholder 15"/>
          <p:cNvSpPr>
            <a:spLocks noGrp="1"/>
          </p:cNvSpPr>
          <p:nvPr>
            <p:ph type="ftr" sz="quarter" idx="16"/>
          </p:nvPr>
        </p:nvSpPr>
        <p:spPr>
          <a:xfrm>
            <a:off x="2133600" y="6096000"/>
            <a:ext cx="3581400" cy="384048"/>
          </a:xfrm>
          <a:prstGeom prst="rect">
            <a:avLst/>
          </a:prstGeom>
        </p:spPr>
        <p:txBody>
          <a:bodyPr/>
          <a:lstStyle/>
          <a:p>
            <a:endParaRPr lang="en-US"/>
          </a:p>
        </p:txBody>
      </p:sp>
      <p:sp>
        <p:nvSpPr>
          <p:cNvPr id="17" name="Title 16"/>
          <p:cNvSpPr>
            <a:spLocks noGrp="1"/>
          </p:cNvSpPr>
          <p:nvPr>
            <p:ph type="title"/>
          </p:nvPr>
        </p:nvSpPr>
        <p:spPr/>
        <p:txBody>
          <a:bodyPr rtlCol="0" anchor="ctr" anchorCtr="0"/>
          <a:lstStyle>
            <a:lvl1pPr algn="ctr">
              <a:defRPr b="1"/>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0"/>
                        <p:tgtEl>
                          <p:spTgt spid="9"/>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0"/>
                        <p:tgtEl>
                          <p:spTgt spid="9"/>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0"/>
                        <p:tgtEl>
                          <p:spTgt spid="9"/>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5" name="Footer Placeholder 4"/>
          <p:cNvSpPr>
            <a:spLocks noGrp="1"/>
          </p:cNvSpPr>
          <p:nvPr>
            <p:ph type="ftr" sz="quarter" idx="11"/>
          </p:nvPr>
        </p:nvSpPr>
        <p:spPr>
          <a:xfrm>
            <a:off x="2133600" y="6096000"/>
            <a:ext cx="3581400" cy="384048"/>
          </a:xfrm>
          <a:prstGeom prst="rect">
            <a:avLst/>
          </a:prstGeom>
        </p:spPr>
        <p:txBody>
          <a:bodyPr/>
          <a:lstStyle/>
          <a:p>
            <a:endParaRPr lang="en-US"/>
          </a:p>
        </p:txBody>
      </p:sp>
      <p:sp>
        <p:nvSpPr>
          <p:cNvPr id="6" name="Slide Number Placeholder 5"/>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6" name="Footer Placeholder 5"/>
          <p:cNvSpPr>
            <a:spLocks noGrp="1"/>
          </p:cNvSpPr>
          <p:nvPr>
            <p:ph type="ftr" sz="quarter" idx="11"/>
          </p:nvPr>
        </p:nvSpPr>
        <p:spPr>
          <a:xfrm>
            <a:off x="2133600" y="6096000"/>
            <a:ext cx="3581400" cy="384048"/>
          </a:xfrm>
          <a:prstGeom prst="rect">
            <a:avLst/>
          </a:prstGeom>
        </p:spPr>
        <p:txBody>
          <a:bodyPr/>
          <a:lstStyle/>
          <a:p>
            <a:endParaRPr lang="en-US"/>
          </a:p>
        </p:txBody>
      </p:sp>
      <p:sp>
        <p:nvSpPr>
          <p:cNvPr id="7" name="Slide Number Placeholder 6"/>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
        <p:nvSpPr>
          <p:cNvPr id="8" name="Footer Placeholder 7"/>
          <p:cNvSpPr>
            <a:spLocks noGrp="1"/>
          </p:cNvSpPr>
          <p:nvPr>
            <p:ph type="ftr" sz="quarter" idx="11"/>
          </p:nvPr>
        </p:nvSpPr>
        <p:spPr>
          <a:xfrm>
            <a:off x="2133600" y="6096000"/>
            <a:ext cx="3581400" cy="384048"/>
          </a:xfrm>
          <a:prstGeom prst="rect">
            <a:avLst/>
          </a:prstGeom>
        </p:spPr>
        <p:txBody>
          <a:bodyPr/>
          <a:lstStyle/>
          <a:p>
            <a:endParaRPr lang="en-US"/>
          </a:p>
        </p:txBody>
      </p:sp>
      <p:sp>
        <p:nvSpPr>
          <p:cNvPr id="7" name="Date Placeholder 6"/>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4" name="Footer Placeholder 3"/>
          <p:cNvSpPr>
            <a:spLocks noGrp="1"/>
          </p:cNvSpPr>
          <p:nvPr>
            <p:ph type="ftr" sz="quarter" idx="11"/>
          </p:nvPr>
        </p:nvSpPr>
        <p:spPr>
          <a:xfrm>
            <a:off x="2133600" y="6096000"/>
            <a:ext cx="3581400" cy="384048"/>
          </a:xfrm>
          <a:prstGeom prst="rect">
            <a:avLst/>
          </a:prstGeom>
        </p:spPr>
        <p:txBody>
          <a:bodyPr/>
          <a:lstStyle/>
          <a:p>
            <a:endParaRPr lang="en-US"/>
          </a:p>
        </p:txBody>
      </p:sp>
      <p:sp>
        <p:nvSpPr>
          <p:cNvPr id="5" name="Slide Number Placeholder 4"/>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3" name="Footer Placeholder 2"/>
          <p:cNvSpPr>
            <a:spLocks noGrp="1"/>
          </p:cNvSpPr>
          <p:nvPr>
            <p:ph type="ftr" sz="quarter" idx="11"/>
          </p:nvPr>
        </p:nvSpPr>
        <p:spPr>
          <a:xfrm>
            <a:off x="2133600" y="6096000"/>
            <a:ext cx="3581400" cy="384048"/>
          </a:xfrm>
          <a:prstGeom prst="rect">
            <a:avLst/>
          </a:prstGeom>
        </p:spPr>
        <p:txBody>
          <a:bodyPr/>
          <a:lstStyle/>
          <a:p>
            <a:endParaRPr lang="en-US"/>
          </a:p>
        </p:txBody>
      </p:sp>
      <p:sp>
        <p:nvSpPr>
          <p:cNvPr id="4" name="Slide Number Placeholder 3"/>
          <p:cNvSpPr>
            <a:spLocks noGrp="1"/>
          </p:cNvSpPr>
          <p:nvPr>
            <p:ph type="sldNum" sz="quarter" idx="12"/>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9" name="Slide Number Placeholder 8"/>
          <p:cNvSpPr>
            <a:spLocks noGrp="1"/>
          </p:cNvSpPr>
          <p:nvPr>
            <p:ph type="sldNum" sz="quarter" idx="15"/>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
        <p:nvSpPr>
          <p:cNvPr id="10" name="Footer Placeholder 9"/>
          <p:cNvSpPr>
            <a:spLocks noGrp="1"/>
          </p:cNvSpPr>
          <p:nvPr>
            <p:ph type="ftr" sz="quarter" idx="16"/>
          </p:nvPr>
        </p:nvSpPr>
        <p:spPr>
          <a:xfrm>
            <a:off x="2133600" y="6096000"/>
            <a:ext cx="3581400" cy="384048"/>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791200" y="6203667"/>
            <a:ext cx="2590800" cy="384048"/>
          </a:xfrm>
          <a:prstGeom prst="rect">
            <a:avLst/>
          </a:prstGeom>
        </p:spPr>
        <p:txBody>
          <a:bodyPr/>
          <a:lstStyle/>
          <a:p>
            <a:fld id="{BAA2B937-4029-4119-B793-D161474D2A53}" type="datetimeFigureOut">
              <a:rPr lang="en-US" smtClean="0"/>
              <a:pPr/>
              <a:t>10/5/2012</a:t>
            </a:fld>
            <a:endParaRPr lang="en-US"/>
          </a:p>
        </p:txBody>
      </p:sp>
      <p:sp>
        <p:nvSpPr>
          <p:cNvPr id="9" name="Slide Number Placeholder 8"/>
          <p:cNvSpPr>
            <a:spLocks noGrp="1"/>
          </p:cNvSpPr>
          <p:nvPr>
            <p:ph type="sldNum" sz="quarter" idx="11"/>
          </p:nvPr>
        </p:nvSpPr>
        <p:spPr>
          <a:xfrm>
            <a:off x="8410575" y="6181531"/>
            <a:ext cx="609600" cy="457200"/>
          </a:xfrm>
          <a:prstGeom prst="rect">
            <a:avLst/>
          </a:prstGeom>
        </p:spPr>
        <p:txBody>
          <a:bodyPr/>
          <a:lstStyle/>
          <a:p>
            <a:fld id="{AEDDBAB2-12AA-4BFB-B2AE-A03487D3ED70}" type="slidenum">
              <a:rPr lang="en-US" smtClean="0"/>
              <a:pPr/>
              <a:t>‹#›</a:t>
            </a:fld>
            <a:endParaRPr lang="en-US"/>
          </a:p>
        </p:txBody>
      </p:sp>
      <p:sp>
        <p:nvSpPr>
          <p:cNvPr id="10" name="Footer Placeholder 9"/>
          <p:cNvSpPr>
            <a:spLocks noGrp="1"/>
          </p:cNvSpPr>
          <p:nvPr>
            <p:ph type="ftr" sz="quarter" idx="12"/>
          </p:nvPr>
        </p:nvSpPr>
        <p:spPr>
          <a:xfrm>
            <a:off x="2133600" y="6096000"/>
            <a:ext cx="3581400" cy="384048"/>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5029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sciencephoto.com/media/471188/enlarge" TargetMode="External"/><Relationship Id="rId7" Type="http://schemas.openxmlformats.org/officeDocument/2006/relationships/hyperlink" Target="//www.sciencephoto.com/image/473321/large/C0141019-Petrified_forest,_Argentina-SPL.jpg"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www.sciencephoto.com/media/471196/enlarge"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www.sciencephoto.com/image/459697/large/C0131285-Dinosaur_footprints_in_Arizona-SPL.jpg"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ossi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www.sciencephoto.com/image/467345/large/C0136838-Prehistoric_turtle_fossil-SPL.jpg"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www.sciencephoto.com/image/458752/large/C0130438-Mounted_skeleton_of_a_mammoth-SPL.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‘Dem bones:</a:t>
            </a:r>
          </a:p>
          <a:p>
            <a:r>
              <a:rPr lang="en-US" dirty="0" smtClean="0"/>
              <a:t>The Fossil Record</a:t>
            </a:r>
            <a:endParaRPr lang="en-US" dirty="0"/>
          </a:p>
        </p:txBody>
      </p:sp>
      <p:sp>
        <p:nvSpPr>
          <p:cNvPr id="2" name="Title 1"/>
          <p:cNvSpPr>
            <a:spLocks noGrp="1"/>
          </p:cNvSpPr>
          <p:nvPr>
            <p:ph type="ctrTitle"/>
          </p:nvPr>
        </p:nvSpPr>
        <p:spPr/>
        <p:txBody>
          <a:bodyPr/>
          <a:lstStyle/>
          <a:p>
            <a:r>
              <a:rPr smtClean="0"/>
              <a:t>The Changing Earth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Rot="1" noChangeArrowheads="1"/>
          </p:cNvSpPr>
          <p:nvPr>
            <p:ph idx="1"/>
          </p:nvPr>
        </p:nvSpPr>
        <p:spPr>
          <a:xfrm>
            <a:off x="2743200" y="1268413"/>
            <a:ext cx="6149975" cy="5113337"/>
          </a:xfrm>
        </p:spPr>
        <p:txBody>
          <a:bodyPr/>
          <a:lstStyle/>
          <a:p>
            <a:pPr eaLnBrk="1" hangingPunct="1">
              <a:lnSpc>
                <a:spcPct val="90000"/>
              </a:lnSpc>
            </a:pPr>
            <a:r>
              <a:rPr lang="en-US" sz="2400" dirty="0" smtClean="0"/>
              <a:t>Although this was a keen observation, he didn’t stop there. Instead, he followed up his observation by asking some very basic questions. </a:t>
            </a:r>
          </a:p>
          <a:p>
            <a:pPr lvl="1" eaLnBrk="1" hangingPunct="1">
              <a:lnSpc>
                <a:spcPct val="90000"/>
              </a:lnSpc>
            </a:pPr>
            <a:r>
              <a:rPr lang="en-US" sz="2200" dirty="0" smtClean="0"/>
              <a:t>How can fossilized shark teeth become imbedded in rock that is on land high above sea level? </a:t>
            </a:r>
          </a:p>
          <a:p>
            <a:pPr lvl="1" eaLnBrk="1" hangingPunct="1">
              <a:lnSpc>
                <a:spcPct val="90000"/>
              </a:lnSpc>
            </a:pPr>
            <a:r>
              <a:rPr lang="en-US" sz="2200" dirty="0" smtClean="0"/>
              <a:t>What process caused these teeth to become fossils embedded in solid rock?</a:t>
            </a:r>
          </a:p>
          <a:p>
            <a:pPr eaLnBrk="1" hangingPunct="1">
              <a:lnSpc>
                <a:spcPct val="90000"/>
              </a:lnSpc>
            </a:pPr>
            <a:r>
              <a:rPr lang="en-US" sz="2400" dirty="0" smtClean="0"/>
              <a:t>Steno reasoned that the rock surrounding the tooth fossils must have been </a:t>
            </a:r>
            <a:r>
              <a:rPr lang="en-US" sz="2400" u="sng" dirty="0" smtClean="0"/>
              <a:t>in fluid form </a:t>
            </a:r>
            <a:r>
              <a:rPr lang="en-US" sz="2400" dirty="0" smtClean="0"/>
              <a:t>when it was deposited around the teeth. The fluid must have </a:t>
            </a:r>
            <a:r>
              <a:rPr lang="en-US" sz="2400" u="sng" dirty="0" smtClean="0"/>
              <a:t>later hardened into solid rock. </a:t>
            </a:r>
          </a:p>
        </p:txBody>
      </p:sp>
      <p:sp>
        <p:nvSpPr>
          <p:cNvPr id="24578" name="Rectangle 2"/>
          <p:cNvSpPr>
            <a:spLocks noGrp="1" noRot="1" noChangeArrowheads="1"/>
          </p:cNvSpPr>
          <p:nvPr>
            <p:ph type="title"/>
          </p:nvPr>
        </p:nvSpPr>
        <p:spPr>
          <a:xfrm>
            <a:off x="323850" y="0"/>
            <a:ext cx="8540750" cy="1143000"/>
          </a:xfrm>
        </p:spPr>
        <p:txBody>
          <a:bodyPr/>
          <a:lstStyle/>
          <a:p>
            <a:pPr eaLnBrk="1" fontAlgn="auto" hangingPunct="1">
              <a:spcAft>
                <a:spcPts val="0"/>
              </a:spcAft>
              <a:defRPr/>
            </a:pPr>
            <a:r>
              <a:rPr smtClean="0"/>
              <a:t>Tonguestones</a:t>
            </a:r>
            <a:endParaRPr/>
          </a:p>
        </p:txBody>
      </p:sp>
      <p:pic>
        <p:nvPicPr>
          <p:cNvPr id="53252" name="Picture 6"/>
          <p:cNvPicPr>
            <a:picLocks noChangeAspect="1" noChangeArrowheads="1"/>
          </p:cNvPicPr>
          <p:nvPr/>
        </p:nvPicPr>
        <p:blipFill>
          <a:blip r:embed="rId2" cstate="print"/>
          <a:srcRect/>
          <a:stretch>
            <a:fillRect/>
          </a:stretch>
        </p:blipFill>
        <p:spPr bwMode="auto">
          <a:xfrm>
            <a:off x="381000" y="1295400"/>
            <a:ext cx="2430463" cy="3789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Rot="1" noChangeArrowheads="1"/>
          </p:cNvSpPr>
          <p:nvPr>
            <p:ph idx="1"/>
          </p:nvPr>
        </p:nvSpPr>
        <p:spPr>
          <a:xfrm>
            <a:off x="2743200" y="1268413"/>
            <a:ext cx="6149975" cy="5113337"/>
          </a:xfrm>
        </p:spPr>
        <p:txBody>
          <a:bodyPr>
            <a:normAutofit lnSpcReduction="10000"/>
          </a:bodyPr>
          <a:lstStyle/>
          <a:p>
            <a:pPr eaLnBrk="1" hangingPunct="1">
              <a:lnSpc>
                <a:spcPct val="90000"/>
              </a:lnSpc>
            </a:pPr>
            <a:r>
              <a:rPr lang="en-US" sz="2400" dirty="0" smtClean="0"/>
              <a:t>A modern explanation would be that the shark teeth </a:t>
            </a:r>
            <a:r>
              <a:rPr lang="en-US" sz="2400" u="sng" dirty="0" smtClean="0"/>
              <a:t>sank to the bottom of the ocean and were later buried by sediment</a:t>
            </a:r>
            <a:r>
              <a:rPr lang="en-US" sz="2400" dirty="0" smtClean="0"/>
              <a:t>. </a:t>
            </a:r>
          </a:p>
          <a:p>
            <a:pPr eaLnBrk="1" hangingPunct="1">
              <a:lnSpc>
                <a:spcPct val="90000"/>
              </a:lnSpc>
            </a:pPr>
            <a:r>
              <a:rPr lang="en-US" sz="2400" dirty="0" smtClean="0"/>
              <a:t>As layers of sediment continued to fall, the weight increased to the point where </a:t>
            </a:r>
            <a:r>
              <a:rPr lang="en-US" sz="2400" u="sng" dirty="0" smtClean="0"/>
              <a:t>sediments surrounding the shark teeth were compacted into solid rock. </a:t>
            </a:r>
          </a:p>
          <a:p>
            <a:pPr eaLnBrk="1" hangingPunct="1">
              <a:lnSpc>
                <a:spcPct val="90000"/>
              </a:lnSpc>
              <a:buFont typeface="Wingdings 2" pitchFamily="18" charset="2"/>
              <a:buNone/>
            </a:pPr>
            <a:r>
              <a:rPr lang="en-US" sz="2400" u="sng" dirty="0" smtClean="0"/>
              <a:t> </a:t>
            </a:r>
          </a:p>
          <a:p>
            <a:pPr eaLnBrk="1" hangingPunct="1"/>
            <a:r>
              <a:rPr lang="en-US" sz="2400" dirty="0" smtClean="0"/>
              <a:t>Hypothesize about which was deposited first – the shark teeth or the strata below the shark teeth. </a:t>
            </a:r>
            <a:r>
              <a:rPr lang="en-US" sz="2400" i="1" dirty="0" smtClean="0"/>
              <a:t>(Why?)</a:t>
            </a:r>
          </a:p>
          <a:p>
            <a:pPr lvl="1" eaLnBrk="1" hangingPunct="1"/>
            <a:r>
              <a:rPr lang="en-US" sz="2200" dirty="0" smtClean="0">
                <a:solidFill>
                  <a:schemeClr val="accent2"/>
                </a:solidFill>
              </a:rPr>
              <a:t>The strata must have been deposited before the shark teeth because layers are built on top of one another. Lower layers are older than higher layers. </a:t>
            </a:r>
          </a:p>
          <a:p>
            <a:pPr eaLnBrk="1" hangingPunct="1">
              <a:lnSpc>
                <a:spcPct val="90000"/>
              </a:lnSpc>
            </a:pPr>
            <a:endParaRPr lang="en-US" sz="2800" u="sng" dirty="0" smtClean="0"/>
          </a:p>
          <a:p>
            <a:pPr eaLnBrk="1" hangingPunct="1">
              <a:lnSpc>
                <a:spcPct val="90000"/>
              </a:lnSpc>
            </a:pPr>
            <a:endParaRPr lang="en-US" dirty="0" smtClean="0"/>
          </a:p>
          <a:p>
            <a:pPr eaLnBrk="1" hangingPunct="1">
              <a:lnSpc>
                <a:spcPct val="90000"/>
              </a:lnSpc>
            </a:pPr>
            <a:endParaRPr lang="en-US" sz="2400" dirty="0" smtClean="0"/>
          </a:p>
        </p:txBody>
      </p:sp>
      <p:sp>
        <p:nvSpPr>
          <p:cNvPr id="24578" name="Rectangle 2"/>
          <p:cNvSpPr>
            <a:spLocks noGrp="1" noRot="1" noChangeArrowheads="1"/>
          </p:cNvSpPr>
          <p:nvPr>
            <p:ph type="title"/>
          </p:nvPr>
        </p:nvSpPr>
        <p:spPr>
          <a:xfrm>
            <a:off x="323850" y="0"/>
            <a:ext cx="8540750" cy="1143000"/>
          </a:xfrm>
        </p:spPr>
        <p:txBody>
          <a:bodyPr/>
          <a:lstStyle/>
          <a:p>
            <a:pPr eaLnBrk="1" fontAlgn="auto" hangingPunct="1">
              <a:spcAft>
                <a:spcPts val="0"/>
              </a:spcAft>
              <a:defRPr/>
            </a:pPr>
            <a:r>
              <a:rPr smtClean="0"/>
              <a:t>Tonguestones</a:t>
            </a:r>
            <a:endParaRPr/>
          </a:p>
        </p:txBody>
      </p:sp>
      <p:pic>
        <p:nvPicPr>
          <p:cNvPr id="54276" name="Picture 6"/>
          <p:cNvPicPr>
            <a:picLocks noChangeAspect="1" noChangeArrowheads="1"/>
          </p:cNvPicPr>
          <p:nvPr/>
        </p:nvPicPr>
        <p:blipFill>
          <a:blip r:embed="rId2" cstate="print"/>
          <a:srcRect/>
          <a:stretch>
            <a:fillRect/>
          </a:stretch>
        </p:blipFill>
        <p:spPr bwMode="auto">
          <a:xfrm>
            <a:off x="381000" y="1295400"/>
            <a:ext cx="2430463" cy="3789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Rot="1" noChangeArrowheads="1"/>
          </p:cNvSpPr>
          <p:nvPr>
            <p:ph idx="1"/>
          </p:nvPr>
        </p:nvSpPr>
        <p:spPr/>
        <p:txBody>
          <a:bodyPr>
            <a:normAutofit/>
          </a:bodyPr>
          <a:lstStyle/>
          <a:p>
            <a:pPr eaLnBrk="1" hangingPunct="1"/>
            <a:r>
              <a:rPr lang="en-US" b="1" dirty="0" smtClean="0"/>
              <a:t>Law of Superposition:</a:t>
            </a:r>
            <a:r>
              <a:rPr lang="en-US" dirty="0" smtClean="0"/>
              <a:t> </a:t>
            </a:r>
            <a:r>
              <a:rPr lang="en-US" u="sng" dirty="0" smtClean="0"/>
              <a:t>higher strata (layers)  in a sequence of rock layers are younger than lower strata</a:t>
            </a:r>
          </a:p>
          <a:p>
            <a:pPr lvl="1" eaLnBrk="1" hangingPunct="1"/>
            <a:r>
              <a:rPr lang="en-US" dirty="0" smtClean="0"/>
              <a:t>the oldest rock is at the bottom of the sequence and the most recent layer is at the top</a:t>
            </a:r>
          </a:p>
          <a:p>
            <a:pPr eaLnBrk="1" hangingPunct="1"/>
            <a:r>
              <a:rPr lang="en-US" dirty="0" smtClean="0"/>
              <a:t>Which type of fossil dating uses this law, absolute dating, or relative dating?</a:t>
            </a:r>
          </a:p>
          <a:p>
            <a:pPr lvl="1" eaLnBrk="1" hangingPunct="1"/>
            <a:r>
              <a:rPr lang="en-US" dirty="0" smtClean="0"/>
              <a:t>relative dating - the process of placing rocks and geological structures in the correct chronological order </a:t>
            </a:r>
            <a:r>
              <a:rPr lang="en-US" u="sng" dirty="0" smtClean="0"/>
              <a:t>based on their relative position</a:t>
            </a:r>
          </a:p>
          <a:p>
            <a:pPr eaLnBrk="1" hangingPunct="1">
              <a:buFont typeface="Arial" charset="0"/>
              <a:buNone/>
            </a:pPr>
            <a:endParaRPr lang="en-US" dirty="0" smtClean="0"/>
          </a:p>
        </p:txBody>
      </p:sp>
      <p:sp>
        <p:nvSpPr>
          <p:cNvPr id="27650" name="Rectangle 2"/>
          <p:cNvSpPr>
            <a:spLocks noGrp="1" noRot="1" noChangeArrowheads="1"/>
          </p:cNvSpPr>
          <p:nvPr>
            <p:ph type="title"/>
          </p:nvPr>
        </p:nvSpPr>
        <p:spPr/>
        <p:txBody>
          <a:bodyPr/>
          <a:lstStyle/>
          <a:p>
            <a:pPr eaLnBrk="1" fontAlgn="auto" hangingPunct="1">
              <a:spcAft>
                <a:spcPts val="0"/>
              </a:spcAft>
              <a:defRPr/>
            </a:pPr>
            <a:r>
              <a:rPr smtClean="0"/>
              <a:t>Recall: The Law of Superposition</a:t>
            </a:r>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609600" y="1524000"/>
            <a:ext cx="8382000" cy="5029200"/>
          </a:xfrm>
        </p:spPr>
        <p:txBody>
          <a:bodyPr/>
          <a:lstStyle/>
          <a:p>
            <a:pPr eaLnBrk="1" hangingPunct="1"/>
            <a:r>
              <a:rPr lang="en-US" dirty="0" smtClean="0"/>
              <a:t>The following drawings represent the steps required to make </a:t>
            </a:r>
            <a:r>
              <a:rPr lang="en-US" dirty="0" err="1" smtClean="0"/>
              <a:t>tonguestone</a:t>
            </a:r>
            <a:r>
              <a:rPr lang="en-US" dirty="0" smtClean="0"/>
              <a:t>.  Put them in order from first to last.</a:t>
            </a:r>
          </a:p>
        </p:txBody>
      </p:sp>
      <p:sp>
        <p:nvSpPr>
          <p:cNvPr id="3" name="Title 2"/>
          <p:cNvSpPr>
            <a:spLocks noGrp="1"/>
          </p:cNvSpPr>
          <p:nvPr>
            <p:ph type="title"/>
          </p:nvPr>
        </p:nvSpPr>
        <p:spPr/>
        <p:txBody>
          <a:bodyPr/>
          <a:lstStyle/>
          <a:p>
            <a:pPr eaLnBrk="1" hangingPunct="1">
              <a:defRPr/>
            </a:pPr>
            <a:r>
              <a:rPr smtClean="0"/>
              <a:t>Practice problem</a:t>
            </a:r>
            <a:endParaRPr/>
          </a:p>
        </p:txBody>
      </p:sp>
      <p:pic>
        <p:nvPicPr>
          <p:cNvPr id="56324" name="Picture 5" descr="Cch1L1_3_002"/>
          <p:cNvPicPr>
            <a:picLocks noChangeAspect="1" noChangeArrowheads="1"/>
          </p:cNvPicPr>
          <p:nvPr/>
        </p:nvPicPr>
        <p:blipFill>
          <a:blip r:embed="rId2" cstate="print"/>
          <a:srcRect l="66603"/>
          <a:stretch>
            <a:fillRect/>
          </a:stretch>
        </p:blipFill>
        <p:spPr bwMode="auto">
          <a:xfrm>
            <a:off x="0" y="2362200"/>
            <a:ext cx="3098800" cy="2003425"/>
          </a:xfrm>
          <a:prstGeom prst="rect">
            <a:avLst/>
          </a:prstGeom>
          <a:noFill/>
          <a:ln w="9525">
            <a:noFill/>
            <a:miter lim="800000"/>
            <a:headEnd/>
            <a:tailEnd/>
          </a:ln>
        </p:spPr>
      </p:pic>
      <p:pic>
        <p:nvPicPr>
          <p:cNvPr id="56325" name="Picture 118" descr="Cch1L1_3_004"/>
          <p:cNvPicPr>
            <a:picLocks noChangeAspect="1" noChangeArrowheads="1"/>
          </p:cNvPicPr>
          <p:nvPr/>
        </p:nvPicPr>
        <p:blipFill>
          <a:blip r:embed="rId3" cstate="print"/>
          <a:srcRect l="67500" b="4408"/>
          <a:stretch>
            <a:fillRect/>
          </a:stretch>
        </p:blipFill>
        <p:spPr bwMode="auto">
          <a:xfrm>
            <a:off x="6172200" y="4495800"/>
            <a:ext cx="2971800" cy="2028825"/>
          </a:xfrm>
          <a:prstGeom prst="rect">
            <a:avLst/>
          </a:prstGeom>
          <a:noFill/>
          <a:ln w="9525">
            <a:noFill/>
            <a:miter lim="800000"/>
            <a:headEnd/>
            <a:tailEnd/>
          </a:ln>
        </p:spPr>
      </p:pic>
      <p:pic>
        <p:nvPicPr>
          <p:cNvPr id="56326" name="Picture 118" descr="Cch1L1_3_004"/>
          <p:cNvPicPr>
            <a:picLocks noChangeAspect="1" noChangeArrowheads="1"/>
          </p:cNvPicPr>
          <p:nvPr/>
        </p:nvPicPr>
        <p:blipFill>
          <a:blip r:embed="rId3" cstate="print"/>
          <a:srcRect r="67500" b="4408"/>
          <a:stretch>
            <a:fillRect/>
          </a:stretch>
        </p:blipFill>
        <p:spPr bwMode="auto">
          <a:xfrm>
            <a:off x="3124200" y="2362200"/>
            <a:ext cx="2971800" cy="2028825"/>
          </a:xfrm>
          <a:prstGeom prst="rect">
            <a:avLst/>
          </a:prstGeom>
          <a:noFill/>
          <a:ln w="9525">
            <a:noFill/>
            <a:miter lim="800000"/>
            <a:headEnd/>
            <a:tailEnd/>
          </a:ln>
        </p:spPr>
      </p:pic>
      <p:pic>
        <p:nvPicPr>
          <p:cNvPr id="56327" name="Picture 118" descr="Cch1L1_3_004"/>
          <p:cNvPicPr>
            <a:picLocks noChangeAspect="1" noChangeArrowheads="1"/>
          </p:cNvPicPr>
          <p:nvPr/>
        </p:nvPicPr>
        <p:blipFill>
          <a:blip r:embed="rId3" cstate="print"/>
          <a:srcRect l="33333" r="34167" b="4408"/>
          <a:stretch>
            <a:fillRect/>
          </a:stretch>
        </p:blipFill>
        <p:spPr bwMode="auto">
          <a:xfrm>
            <a:off x="0" y="4495800"/>
            <a:ext cx="3048000" cy="1952625"/>
          </a:xfrm>
          <a:prstGeom prst="rect">
            <a:avLst/>
          </a:prstGeom>
          <a:noFill/>
          <a:ln w="9525">
            <a:noFill/>
            <a:miter lim="800000"/>
            <a:headEnd/>
            <a:tailEnd/>
          </a:ln>
        </p:spPr>
      </p:pic>
      <p:pic>
        <p:nvPicPr>
          <p:cNvPr id="56328" name="Picture 5" descr="Cch1L1_3_002"/>
          <p:cNvPicPr>
            <a:picLocks noChangeAspect="1" noChangeArrowheads="1"/>
          </p:cNvPicPr>
          <p:nvPr/>
        </p:nvPicPr>
        <p:blipFill>
          <a:blip r:embed="rId2" cstate="print"/>
          <a:srcRect r="66815"/>
          <a:stretch>
            <a:fillRect/>
          </a:stretch>
        </p:blipFill>
        <p:spPr bwMode="auto">
          <a:xfrm>
            <a:off x="3124200" y="4495800"/>
            <a:ext cx="2967038" cy="2003425"/>
          </a:xfrm>
          <a:prstGeom prst="rect">
            <a:avLst/>
          </a:prstGeom>
          <a:noFill/>
          <a:ln w="9525">
            <a:noFill/>
            <a:miter lim="800000"/>
            <a:headEnd/>
            <a:tailEnd/>
          </a:ln>
        </p:spPr>
      </p:pic>
      <p:pic>
        <p:nvPicPr>
          <p:cNvPr id="56329" name="Picture 5" descr="Cch1L1_3_002"/>
          <p:cNvPicPr>
            <a:picLocks noChangeAspect="1" noChangeArrowheads="1"/>
          </p:cNvPicPr>
          <p:nvPr/>
        </p:nvPicPr>
        <p:blipFill>
          <a:blip r:embed="rId2" cstate="print"/>
          <a:srcRect l="33185" r="33398"/>
          <a:stretch>
            <a:fillRect/>
          </a:stretch>
        </p:blipFill>
        <p:spPr bwMode="auto">
          <a:xfrm>
            <a:off x="6156325" y="2362200"/>
            <a:ext cx="2987675" cy="200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fontAlgn="auto" hangingPunct="1">
              <a:spcAft>
                <a:spcPts val="0"/>
              </a:spcAft>
              <a:defRPr/>
            </a:pPr>
            <a:r>
              <a:rPr sz="3000"/>
              <a:t>How can fossilized shark teeth become imbedded in rock that is on land high above sea level</a:t>
            </a:r>
            <a:r>
              <a:rPr sz="3000" smtClean="0"/>
              <a:t>?</a:t>
            </a:r>
            <a:endParaRPr sz="3000">
              <a:solidFill>
                <a:srgbClr val="FF0000"/>
              </a:solidFill>
            </a:endParaRPr>
          </a:p>
        </p:txBody>
      </p:sp>
      <p:graphicFrame>
        <p:nvGraphicFramePr>
          <p:cNvPr id="35864" name="Group 24"/>
          <p:cNvGraphicFramePr>
            <a:graphicFrameLocks noGrp="1"/>
          </p:cNvGraphicFramePr>
          <p:nvPr/>
        </p:nvGraphicFramePr>
        <p:xfrm>
          <a:off x="250825" y="1557338"/>
          <a:ext cx="8569325" cy="3693478"/>
        </p:xfrm>
        <a:graphic>
          <a:graphicData uri="http://schemas.openxmlformats.org/drawingml/2006/table">
            <a:tbl>
              <a:tblPr/>
              <a:tblGrid>
                <a:gridCol w="2855913"/>
                <a:gridCol w="2857500"/>
                <a:gridCol w="2855912"/>
              </a:tblGrid>
              <a:tr h="23828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Verdana" pitchFamily="34" charset="0"/>
                        </a:rPr>
                        <a:t>  </a:t>
                      </a:r>
                      <a:r>
                        <a:rPr kumimoji="0" lang="en-US" sz="6700" b="0" i="0" u="none" strike="noStrike" cap="none" normalizeH="0" baseline="0" smtClean="0">
                          <a:ln>
                            <a:noFill/>
                          </a:ln>
                          <a:solidFill>
                            <a:schemeClr val="tx1"/>
                          </a:solidFill>
                          <a:effectLst/>
                          <a:latin typeface="Verdana" pitchFamily="34" charset="0"/>
                        </a:rPr>
                        <a:t> </a:t>
                      </a:r>
                      <a:r>
                        <a:rPr kumimoji="0" lang="en-US" sz="900" b="0" i="0" u="none" strike="noStrike" cap="none" normalizeH="0" baseline="0" smtClean="0">
                          <a:ln>
                            <a:noFill/>
                          </a:ln>
                          <a:solidFill>
                            <a:schemeClr val="tx1"/>
                          </a:solidFill>
                          <a:effectLst/>
                          <a:latin typeface="Verdana" pitchFamily="34" charset="0"/>
                        </a:rPr>
                        <a:t>                                                                                                                                                                                                                                       </a:t>
                      </a: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179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A shark living in an ancient ocean sheds its teeth.</a:t>
                      </a:r>
                      <a:endParaRPr kumimoji="0" lang="en-U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The teeth sink to the bottom of the ocean and are buried in fluid sediment. </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Over time, the sediment hardens and becomes sedimentary rock.</a:t>
                      </a:r>
                      <a:endParaRPr kumimoji="0" lang="en-U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57352" name="Picture 5" descr="Cch1L1_3_002"/>
          <p:cNvPicPr>
            <a:picLocks noChangeAspect="1" noChangeArrowheads="1"/>
          </p:cNvPicPr>
          <p:nvPr/>
        </p:nvPicPr>
        <p:blipFill>
          <a:blip r:embed="rId2" cstate="print"/>
          <a:srcRect/>
          <a:stretch>
            <a:fillRect/>
          </a:stretch>
        </p:blipFill>
        <p:spPr bwMode="auto">
          <a:xfrm>
            <a:off x="323850" y="1916113"/>
            <a:ext cx="8208963" cy="1839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fontAlgn="auto" hangingPunct="1">
              <a:spcAft>
                <a:spcPts val="0"/>
              </a:spcAft>
              <a:defRPr/>
            </a:pPr>
            <a:r>
              <a:rPr sz="3000"/>
              <a:t>How can fossilized shark teeth become imbedded in rock that is on land high above sea level?</a:t>
            </a:r>
          </a:p>
        </p:txBody>
      </p:sp>
      <p:graphicFrame>
        <p:nvGraphicFramePr>
          <p:cNvPr id="37022" name="Group 158"/>
          <p:cNvGraphicFramePr>
            <a:graphicFrameLocks noGrp="1"/>
          </p:cNvGraphicFramePr>
          <p:nvPr>
            <p:ph type="tbl" idx="1"/>
          </p:nvPr>
        </p:nvGraphicFramePr>
        <p:xfrm>
          <a:off x="0" y="1600200"/>
          <a:ext cx="9144000" cy="4831080"/>
        </p:xfrm>
        <a:graphic>
          <a:graphicData uri="http://schemas.openxmlformats.org/drawingml/2006/table">
            <a:tbl>
              <a:tblPr/>
              <a:tblGrid>
                <a:gridCol w="3048000"/>
                <a:gridCol w="3048000"/>
                <a:gridCol w="3048000"/>
              </a:tblGrid>
              <a:tr h="44989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   Over time, more and more layers are deposited and the sea level drops or the layers are lifted to become dry land.</a:t>
                      </a:r>
                      <a:endParaRPr kumimoji="0" lang="en-US" sz="20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   Erosion creates an outcropping, exposing part of  the layer.</a:t>
                      </a:r>
                      <a:endParaRPr kumimoji="0" lang="en-US" sz="20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Verdana" pitchFamily="34" charset="0"/>
                        </a:rPr>
                        <a:t> The site is excavated to expose the fossils.</a:t>
                      </a:r>
                      <a:endParaRPr kumimoji="0" lang="en-US" sz="20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58375" name="Picture 5" descr="Cch1L1_3_004"/>
          <p:cNvPicPr>
            <a:picLocks noChangeAspect="1" noChangeArrowheads="1"/>
          </p:cNvPicPr>
          <p:nvPr/>
        </p:nvPicPr>
        <p:blipFill>
          <a:blip r:embed="rId2" cstate="print"/>
          <a:srcRect/>
          <a:stretch>
            <a:fillRect/>
          </a:stretch>
        </p:blipFill>
        <p:spPr bwMode="auto">
          <a:xfrm>
            <a:off x="2328863" y="-6773863"/>
            <a:ext cx="4800600" cy="1123950"/>
          </a:xfrm>
          <a:prstGeom prst="rect">
            <a:avLst/>
          </a:prstGeom>
          <a:noFill/>
          <a:ln w="9525">
            <a:noFill/>
            <a:miter lim="800000"/>
            <a:headEnd/>
            <a:tailEnd/>
          </a:ln>
        </p:spPr>
      </p:pic>
      <p:pic>
        <p:nvPicPr>
          <p:cNvPr id="58376" name="Picture 24" descr="Cch1L1_3_004"/>
          <p:cNvPicPr>
            <a:picLocks noChangeAspect="1" noChangeArrowheads="1"/>
          </p:cNvPicPr>
          <p:nvPr/>
        </p:nvPicPr>
        <p:blipFill>
          <a:blip r:embed="rId2" cstate="print"/>
          <a:srcRect/>
          <a:stretch>
            <a:fillRect/>
          </a:stretch>
        </p:blipFill>
        <p:spPr bwMode="auto">
          <a:xfrm>
            <a:off x="2328863" y="-6773863"/>
            <a:ext cx="4800600" cy="1123950"/>
          </a:xfrm>
          <a:prstGeom prst="rect">
            <a:avLst/>
          </a:prstGeom>
          <a:noFill/>
          <a:ln w="9525">
            <a:noFill/>
            <a:miter lim="800000"/>
            <a:headEnd/>
            <a:tailEnd/>
          </a:ln>
        </p:spPr>
      </p:pic>
      <p:pic>
        <p:nvPicPr>
          <p:cNvPr id="58381" name="Picture 118" descr="Cch1L1_3_004"/>
          <p:cNvPicPr>
            <a:picLocks noChangeAspect="1" noChangeArrowheads="1"/>
          </p:cNvPicPr>
          <p:nvPr/>
        </p:nvPicPr>
        <p:blipFill>
          <a:blip r:embed="rId2" cstate="print"/>
          <a:srcRect/>
          <a:stretch>
            <a:fillRect/>
          </a:stretch>
        </p:blipFill>
        <p:spPr bwMode="auto">
          <a:xfrm>
            <a:off x="0" y="1628775"/>
            <a:ext cx="914400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Rot="1" noChangeArrowheads="1"/>
          </p:cNvSpPr>
          <p:nvPr>
            <p:ph idx="1"/>
          </p:nvPr>
        </p:nvSpPr>
        <p:spPr/>
        <p:txBody>
          <a:bodyPr/>
          <a:lstStyle/>
          <a:p>
            <a:pPr eaLnBrk="1" hangingPunct="1"/>
            <a:r>
              <a:rPr lang="en-US" dirty="0" smtClean="0"/>
              <a:t>Any organic material that is “hard”. This includes </a:t>
            </a:r>
          </a:p>
          <a:p>
            <a:pPr lvl="1"/>
            <a:r>
              <a:rPr lang="en-US" u="sng" dirty="0" smtClean="0"/>
              <a:t>shells, </a:t>
            </a:r>
          </a:p>
          <a:p>
            <a:pPr lvl="1"/>
            <a:r>
              <a:rPr lang="en-US" u="sng" dirty="0" smtClean="0"/>
              <a:t>teeth, </a:t>
            </a:r>
          </a:p>
          <a:p>
            <a:pPr lvl="1"/>
            <a:r>
              <a:rPr lang="en-US" u="sng" dirty="0" smtClean="0"/>
              <a:t>bones, </a:t>
            </a:r>
          </a:p>
          <a:p>
            <a:pPr lvl="1"/>
            <a:r>
              <a:rPr lang="en-US" u="sng" dirty="0" smtClean="0"/>
              <a:t>corals, </a:t>
            </a:r>
          </a:p>
          <a:p>
            <a:pPr lvl="1"/>
            <a:r>
              <a:rPr lang="en-US" u="sng" dirty="0" smtClean="0"/>
              <a:t>diatoms </a:t>
            </a:r>
          </a:p>
          <a:p>
            <a:pPr lvl="2"/>
            <a:r>
              <a:rPr lang="en-US" dirty="0" smtClean="0"/>
              <a:t>just to name a few….</a:t>
            </a:r>
          </a:p>
        </p:txBody>
      </p:sp>
      <p:sp>
        <p:nvSpPr>
          <p:cNvPr id="59394" name="Rectangle 2"/>
          <p:cNvSpPr>
            <a:spLocks noGrp="1" noRot="1" noChangeArrowheads="1"/>
          </p:cNvSpPr>
          <p:nvPr>
            <p:ph type="title"/>
          </p:nvPr>
        </p:nvSpPr>
        <p:spPr/>
        <p:txBody>
          <a:bodyPr/>
          <a:lstStyle/>
          <a:p>
            <a:pPr eaLnBrk="1" fontAlgn="auto" hangingPunct="1">
              <a:spcAft>
                <a:spcPts val="0"/>
              </a:spcAft>
              <a:defRPr/>
            </a:pPr>
            <a:r>
              <a:rPr sz="3500" smtClean="0"/>
              <a:t>What can </a:t>
            </a:r>
            <a:r>
              <a:rPr sz="3500"/>
              <a:t>be fossilized?</a:t>
            </a:r>
          </a:p>
        </p:txBody>
      </p:sp>
      <p:pic>
        <p:nvPicPr>
          <p:cNvPr id="28676" name="Picture 4" descr="http://bcartifacts.50megs.com/Tony/tonys/flteeth.jpg"/>
          <p:cNvPicPr>
            <a:picLocks noChangeAspect="1" noChangeArrowheads="1"/>
          </p:cNvPicPr>
          <p:nvPr/>
        </p:nvPicPr>
        <p:blipFill>
          <a:blip r:embed="rId2" cstate="print"/>
          <a:srcRect t="53579"/>
          <a:stretch>
            <a:fillRect/>
          </a:stretch>
        </p:blipFill>
        <p:spPr bwMode="auto">
          <a:xfrm>
            <a:off x="4114800" y="3200400"/>
            <a:ext cx="3060700" cy="1544569"/>
          </a:xfrm>
          <a:prstGeom prst="rect">
            <a:avLst/>
          </a:prstGeom>
          <a:noFill/>
        </p:spPr>
      </p:pic>
      <p:pic>
        <p:nvPicPr>
          <p:cNvPr id="28674" name="Picture 2" descr="http://www.larose.com/upimages/Seashell_DP156.JPG"/>
          <p:cNvPicPr>
            <a:picLocks noChangeAspect="1" noChangeArrowheads="1"/>
          </p:cNvPicPr>
          <p:nvPr/>
        </p:nvPicPr>
        <p:blipFill>
          <a:blip r:embed="rId3" cstate="print">
            <a:clrChange>
              <a:clrFrom>
                <a:srgbClr val="FFFFFF"/>
              </a:clrFrom>
              <a:clrTo>
                <a:srgbClr val="FFFFFF">
                  <a:alpha val="0"/>
                </a:srgbClr>
              </a:clrTo>
            </a:clrChange>
          </a:blip>
          <a:srcRect l="19780" t="17582" r="5495" b="16484"/>
          <a:stretch>
            <a:fillRect/>
          </a:stretch>
        </p:blipFill>
        <p:spPr bwMode="auto">
          <a:xfrm>
            <a:off x="6172200" y="1905000"/>
            <a:ext cx="2209800" cy="1949824"/>
          </a:xfrm>
          <a:prstGeom prst="rect">
            <a:avLst/>
          </a:prstGeom>
          <a:noFill/>
        </p:spPr>
      </p:pic>
      <p:pic>
        <p:nvPicPr>
          <p:cNvPr id="28678" name="Picture 6" descr="http://www.bestcrystals.com/html/fossils/images/FS-83.jpg"/>
          <p:cNvPicPr>
            <a:picLocks noChangeAspect="1" noChangeArrowheads="1"/>
          </p:cNvPicPr>
          <p:nvPr/>
        </p:nvPicPr>
        <p:blipFill>
          <a:blip r:embed="rId4" cstate="print"/>
          <a:srcRect/>
          <a:stretch>
            <a:fillRect/>
          </a:stretch>
        </p:blipFill>
        <p:spPr bwMode="auto">
          <a:xfrm>
            <a:off x="6429375" y="4572000"/>
            <a:ext cx="2714625" cy="2038350"/>
          </a:xfrm>
          <a:prstGeom prst="rect">
            <a:avLst/>
          </a:prstGeom>
          <a:noFill/>
        </p:spPr>
      </p:pic>
      <p:pic>
        <p:nvPicPr>
          <p:cNvPr id="28680" name="Picture 8" descr="http://charleslab.ucsd.edu/images/porites-onthebeach.jpg"/>
          <p:cNvPicPr>
            <a:picLocks noChangeAspect="1" noChangeArrowheads="1"/>
          </p:cNvPicPr>
          <p:nvPr/>
        </p:nvPicPr>
        <p:blipFill>
          <a:blip r:embed="rId5" cstate="print"/>
          <a:srcRect/>
          <a:stretch>
            <a:fillRect/>
          </a:stretch>
        </p:blipFill>
        <p:spPr bwMode="auto">
          <a:xfrm>
            <a:off x="2286000" y="4572000"/>
            <a:ext cx="2755900" cy="2066925"/>
          </a:xfrm>
          <a:prstGeom prst="rect">
            <a:avLst/>
          </a:prstGeom>
          <a:noFill/>
        </p:spPr>
      </p:pic>
      <p:pic>
        <p:nvPicPr>
          <p:cNvPr id="28682" name="Picture 10" descr="http://www.helpinthecity.com/blog/wp-content/uploads/2008/05/diatoms.jpg"/>
          <p:cNvPicPr>
            <a:picLocks noChangeAspect="1" noChangeArrowheads="1"/>
          </p:cNvPicPr>
          <p:nvPr/>
        </p:nvPicPr>
        <p:blipFill>
          <a:blip r:embed="rId6" cstate="print"/>
          <a:srcRect/>
          <a:stretch>
            <a:fillRect/>
          </a:stretch>
        </p:blipFill>
        <p:spPr bwMode="auto">
          <a:xfrm>
            <a:off x="381000" y="4419600"/>
            <a:ext cx="2070100" cy="14335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fade">
                                      <p:cBhvr>
                                        <p:cTn id="12" dur="2000"/>
                                        <p:tgtEl>
                                          <p:spTgt spid="593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395">
                                            <p:txEl>
                                              <p:pRg st="1" end="1"/>
                                            </p:txEl>
                                          </p:spTgt>
                                        </p:tgtEl>
                                        <p:attrNameLst>
                                          <p:attrName>style.visibility</p:attrName>
                                        </p:attrNameLst>
                                      </p:cBhvr>
                                      <p:to>
                                        <p:strVal val="visible"/>
                                      </p:to>
                                    </p:set>
                                    <p:animEffect transition="in" filter="fade">
                                      <p:cBhvr>
                                        <p:cTn id="15" dur="2000"/>
                                        <p:tgtEl>
                                          <p:spTgt spid="593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395">
                                            <p:txEl>
                                              <p:pRg st="2" end="2"/>
                                            </p:txEl>
                                          </p:spTgt>
                                        </p:tgtEl>
                                        <p:attrNameLst>
                                          <p:attrName>style.visibility</p:attrName>
                                        </p:attrNameLst>
                                      </p:cBhvr>
                                      <p:to>
                                        <p:strVal val="visible"/>
                                      </p:to>
                                    </p:set>
                                    <p:animEffect transition="in" filter="fade">
                                      <p:cBhvr>
                                        <p:cTn id="18" dur="2000"/>
                                        <p:tgtEl>
                                          <p:spTgt spid="593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Effect transition="in" filter="fade">
                                      <p:cBhvr>
                                        <p:cTn id="21" dur="2000"/>
                                        <p:tgtEl>
                                          <p:spTgt spid="5939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395">
                                            <p:txEl>
                                              <p:pRg st="4" end="4"/>
                                            </p:txEl>
                                          </p:spTgt>
                                        </p:tgtEl>
                                        <p:attrNameLst>
                                          <p:attrName>style.visibility</p:attrName>
                                        </p:attrNameLst>
                                      </p:cBhvr>
                                      <p:to>
                                        <p:strVal val="visible"/>
                                      </p:to>
                                    </p:set>
                                    <p:animEffect transition="in" filter="fade">
                                      <p:cBhvr>
                                        <p:cTn id="24" dur="2000"/>
                                        <p:tgtEl>
                                          <p:spTgt spid="5939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fade">
                                      <p:cBhvr>
                                        <p:cTn id="27" dur="2000"/>
                                        <p:tgtEl>
                                          <p:spTgt spid="5939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395">
                                            <p:txEl>
                                              <p:pRg st="6" end="6"/>
                                            </p:txEl>
                                          </p:spTgt>
                                        </p:tgtEl>
                                        <p:attrNameLst>
                                          <p:attrName>style.visibility</p:attrName>
                                        </p:attrNameLst>
                                      </p:cBhvr>
                                      <p:to>
                                        <p:strVal val="visible"/>
                                      </p:to>
                                    </p:set>
                                    <p:animEffect transition="in" filter="fade">
                                      <p:cBhvr>
                                        <p:cTn id="30" dur="20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Rot="1" noChangeArrowheads="1"/>
          </p:cNvSpPr>
          <p:nvPr>
            <p:ph idx="1"/>
          </p:nvPr>
        </p:nvSpPr>
        <p:spPr/>
        <p:txBody>
          <a:bodyPr>
            <a:normAutofit/>
          </a:bodyPr>
          <a:lstStyle/>
          <a:p>
            <a:pPr eaLnBrk="1" hangingPunct="1">
              <a:lnSpc>
                <a:spcPct val="90000"/>
              </a:lnSpc>
            </a:pPr>
            <a:r>
              <a:rPr lang="en-US" sz="2800" dirty="0" smtClean="0"/>
              <a:t>One process involves the item being buried, especially somewhere there is minerals (one such place is in or by a water source). Then over many years the minerals seep into the pores of the “hard” parts, which over time replaces the actual “hard” part to create a mineralized form of the “hard” part.</a:t>
            </a:r>
          </a:p>
          <a:p>
            <a:pPr eaLnBrk="1" hangingPunct="1">
              <a:lnSpc>
                <a:spcPct val="90000"/>
              </a:lnSpc>
            </a:pPr>
            <a:r>
              <a:rPr lang="en-US" sz="2800" dirty="0" smtClean="0"/>
              <a:t> Another process involves the item being buried and then compressed into the rock layers beneath it. And over time the organism decays and what’s left behind is an impression of itself.</a:t>
            </a:r>
          </a:p>
          <a:p>
            <a:pPr eaLnBrk="1" hangingPunct="1">
              <a:lnSpc>
                <a:spcPct val="90000"/>
              </a:lnSpc>
            </a:pPr>
            <a:endParaRPr lang="en-US" sz="2800" dirty="0" smtClean="0"/>
          </a:p>
        </p:txBody>
      </p:sp>
      <p:sp>
        <p:nvSpPr>
          <p:cNvPr id="60418" name="Rectangle 2"/>
          <p:cNvSpPr>
            <a:spLocks noGrp="1" noRot="1" noChangeArrowheads="1"/>
          </p:cNvSpPr>
          <p:nvPr>
            <p:ph type="title"/>
          </p:nvPr>
        </p:nvSpPr>
        <p:spPr/>
        <p:txBody>
          <a:bodyPr/>
          <a:lstStyle/>
          <a:p>
            <a:pPr eaLnBrk="1" fontAlgn="auto" hangingPunct="1">
              <a:spcAft>
                <a:spcPts val="0"/>
              </a:spcAft>
              <a:defRPr/>
            </a:pPr>
            <a:r>
              <a:rPr/>
              <a:t>How can something be fossilized?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fade">
                                      <p:cBhvr>
                                        <p:cTn id="17" dur="2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Rot="1" noChangeArrowheads="1"/>
          </p:cNvSpPr>
          <p:nvPr>
            <p:ph idx="1"/>
          </p:nvPr>
        </p:nvSpPr>
        <p:spPr/>
        <p:txBody>
          <a:bodyPr/>
          <a:lstStyle/>
          <a:p>
            <a:pPr eaLnBrk="1" hangingPunct="1"/>
            <a:r>
              <a:rPr lang="en-US" dirty="0" smtClean="0"/>
              <a:t>William Smith noticed that certain distinctive fossils kept re-appearing at each surveyed location. </a:t>
            </a:r>
          </a:p>
          <a:p>
            <a:pPr eaLnBrk="1" hangingPunct="1"/>
            <a:r>
              <a:rPr lang="en-US" dirty="0" smtClean="0"/>
              <a:t>Further, these distinctive fossils always appeared in the same order within the layers of rock at each location.</a:t>
            </a:r>
          </a:p>
          <a:p>
            <a:pPr eaLnBrk="1" hangingPunct="1"/>
            <a:endParaRPr lang="en-US" dirty="0" smtClean="0"/>
          </a:p>
        </p:txBody>
      </p:sp>
      <p:sp>
        <p:nvSpPr>
          <p:cNvPr id="47106" name="Rectangle 2"/>
          <p:cNvSpPr>
            <a:spLocks noGrp="1" noRot="1" noChangeArrowheads="1"/>
          </p:cNvSpPr>
          <p:nvPr>
            <p:ph type="title"/>
          </p:nvPr>
        </p:nvSpPr>
        <p:spPr/>
        <p:txBody>
          <a:bodyPr/>
          <a:lstStyle/>
          <a:p>
            <a:pPr eaLnBrk="1" fontAlgn="auto" hangingPunct="1">
              <a:spcAft>
                <a:spcPts val="0"/>
              </a:spcAft>
              <a:defRPr/>
            </a:pPr>
            <a:r>
              <a:rPr/>
              <a:t>Smith’s Observations</a:t>
            </a:r>
          </a:p>
        </p:txBody>
      </p:sp>
      <p:pic>
        <p:nvPicPr>
          <p:cNvPr id="4" name="Picture 7"/>
          <p:cNvPicPr>
            <a:picLocks noChangeAspect="1" noChangeArrowheads="1"/>
          </p:cNvPicPr>
          <p:nvPr/>
        </p:nvPicPr>
        <p:blipFill>
          <a:blip r:embed="rId2" cstate="print"/>
          <a:srcRect/>
          <a:stretch>
            <a:fillRect/>
          </a:stretch>
        </p:blipFill>
        <p:spPr bwMode="auto">
          <a:xfrm>
            <a:off x="990600" y="3429000"/>
            <a:ext cx="3352800" cy="2953506"/>
          </a:xfrm>
          <a:prstGeom prst="rect">
            <a:avLst/>
          </a:prstGeom>
          <a:noFill/>
          <a:ln w="9525">
            <a:noFill/>
            <a:miter lim="800000"/>
            <a:headEnd/>
            <a:tailEnd/>
          </a:ln>
        </p:spPr>
      </p:pic>
      <p:pic>
        <p:nvPicPr>
          <p:cNvPr id="5" name="Picture 8"/>
          <p:cNvPicPr>
            <a:picLocks noChangeAspect="1" noChangeArrowheads="1"/>
          </p:cNvPicPr>
          <p:nvPr/>
        </p:nvPicPr>
        <p:blipFill>
          <a:blip r:embed="rId3" cstate="print"/>
          <a:srcRect/>
          <a:stretch>
            <a:fillRect/>
          </a:stretch>
        </p:blipFill>
        <p:spPr bwMode="auto">
          <a:xfrm>
            <a:off x="4572000" y="3429000"/>
            <a:ext cx="3276600" cy="299091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Rot="1" noChangeArrowheads="1"/>
          </p:cNvSpPr>
          <p:nvPr>
            <p:ph idx="1"/>
          </p:nvPr>
        </p:nvSpPr>
        <p:spPr/>
        <p:txBody>
          <a:bodyPr>
            <a:normAutofit/>
          </a:bodyPr>
          <a:lstStyle/>
          <a:p>
            <a:pPr eaLnBrk="1" hangingPunct="1"/>
            <a:r>
              <a:rPr lang="en-US" dirty="0" smtClean="0"/>
              <a:t>If a distinctive fossil existed only for a limited period of time, then rocks containing that fossil must </a:t>
            </a:r>
            <a:r>
              <a:rPr lang="en-US" u="sng" dirty="0" smtClean="0"/>
              <a:t>correspond closely in age with other rocks that contain that same fossil. </a:t>
            </a:r>
          </a:p>
          <a:p>
            <a:pPr eaLnBrk="1" hangingPunct="1"/>
            <a:r>
              <a:rPr lang="en-US" dirty="0" smtClean="0"/>
              <a:t>These distinctive fossils are like an </a:t>
            </a:r>
            <a:r>
              <a:rPr lang="en-US" i="1" dirty="0" smtClean="0"/>
              <a:t>index</a:t>
            </a:r>
            <a:r>
              <a:rPr lang="en-US" dirty="0" smtClean="0"/>
              <a:t>; they establish </a:t>
            </a:r>
            <a:r>
              <a:rPr lang="en-US" u="sng" dirty="0" smtClean="0"/>
              <a:t>a common time of origin for widely dispersed rock layers. </a:t>
            </a:r>
          </a:p>
          <a:p>
            <a:pPr eaLnBrk="1" hangingPunct="1"/>
            <a:r>
              <a:rPr lang="en-US" dirty="0" smtClean="0"/>
              <a:t>That’s why these fossils are called </a:t>
            </a:r>
            <a:r>
              <a:rPr lang="en-US" b="1" u="sng" dirty="0" smtClean="0"/>
              <a:t>index fossils</a:t>
            </a:r>
            <a:r>
              <a:rPr lang="en-US" u="sng" dirty="0" smtClean="0"/>
              <a:t>.</a:t>
            </a:r>
          </a:p>
          <a:p>
            <a:pPr eaLnBrk="1" hangingPunct="1"/>
            <a:endParaRPr lang="en-US" dirty="0" smtClean="0"/>
          </a:p>
        </p:txBody>
      </p:sp>
      <p:sp>
        <p:nvSpPr>
          <p:cNvPr id="49154" name="Rectangle 2"/>
          <p:cNvSpPr>
            <a:spLocks noGrp="1" noRot="1" noChangeArrowheads="1"/>
          </p:cNvSpPr>
          <p:nvPr>
            <p:ph type="title"/>
          </p:nvPr>
        </p:nvSpPr>
        <p:spPr/>
        <p:txBody>
          <a:bodyPr/>
          <a:lstStyle/>
          <a:p>
            <a:pPr eaLnBrk="1" fontAlgn="auto" hangingPunct="1">
              <a:spcAft>
                <a:spcPts val="0"/>
              </a:spcAft>
              <a:defRPr/>
            </a:pPr>
            <a:r>
              <a:rPr/>
              <a:t>So what does this mean?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p:txBody>
          <a:bodyPr/>
          <a:lstStyle/>
          <a:p>
            <a:pPr eaLnBrk="1" fontAlgn="auto" hangingPunct="1">
              <a:spcAft>
                <a:spcPts val="0"/>
              </a:spcAft>
              <a:defRPr/>
            </a:pPr>
            <a:r>
              <a:rPr/>
              <a:t>Fossils</a:t>
            </a:r>
          </a:p>
        </p:txBody>
      </p:sp>
      <p:sp>
        <p:nvSpPr>
          <p:cNvPr id="51203" name="Rectangle 5"/>
          <p:cNvSpPr>
            <a:spLocks noGrp="1" noRot="1" noChangeArrowheads="1"/>
          </p:cNvSpPr>
          <p:nvPr>
            <p:ph sz="half" idx="1"/>
          </p:nvPr>
        </p:nvSpPr>
        <p:spPr>
          <a:xfrm>
            <a:off x="301625" y="1600200"/>
            <a:ext cx="4557713" cy="4498975"/>
          </a:xfrm>
        </p:spPr>
        <p:txBody>
          <a:bodyPr/>
          <a:lstStyle/>
          <a:p>
            <a:pPr eaLnBrk="1" hangingPunct="1"/>
            <a:r>
              <a:rPr lang="en-US" dirty="0" smtClean="0"/>
              <a:t>Until recent times, the belief that these fossils were </a:t>
            </a:r>
            <a:r>
              <a:rPr lang="en-US" u="sng" dirty="0" smtClean="0"/>
              <a:t>the remains of once-living creatures </a:t>
            </a:r>
            <a:r>
              <a:rPr lang="en-US" dirty="0" smtClean="0"/>
              <a:t>was not widely agreed upon. </a:t>
            </a:r>
          </a:p>
          <a:p>
            <a:pPr eaLnBrk="1" hangingPunct="1"/>
            <a:r>
              <a:rPr lang="en-US" dirty="0" smtClean="0"/>
              <a:t>Few people could imagine the process of fossilization in which </a:t>
            </a:r>
            <a:r>
              <a:rPr lang="en-US" u="sng" dirty="0" smtClean="0"/>
              <a:t>organic materials turned into stone.</a:t>
            </a:r>
          </a:p>
        </p:txBody>
      </p:sp>
      <p:pic>
        <p:nvPicPr>
          <p:cNvPr id="51204" name="Picture 7"/>
          <p:cNvPicPr>
            <a:picLocks noChangeAspect="1" noChangeArrowheads="1"/>
          </p:cNvPicPr>
          <p:nvPr/>
        </p:nvPicPr>
        <p:blipFill>
          <a:blip r:embed="rId2" cstate="print"/>
          <a:srcRect/>
          <a:stretch>
            <a:fillRect/>
          </a:stretch>
        </p:blipFill>
        <p:spPr bwMode="auto">
          <a:xfrm>
            <a:off x="5638800" y="1066800"/>
            <a:ext cx="2978150"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Rot="1" noChangeArrowheads="1"/>
          </p:cNvSpPr>
          <p:nvPr>
            <p:ph idx="1"/>
          </p:nvPr>
        </p:nvSpPr>
        <p:spPr>
          <a:xfrm>
            <a:off x="301625" y="1904999"/>
            <a:ext cx="8540750" cy="4194175"/>
          </a:xfrm>
        </p:spPr>
        <p:txBody>
          <a:bodyPr>
            <a:normAutofit/>
          </a:bodyPr>
          <a:lstStyle/>
          <a:p>
            <a:pPr eaLnBrk="1" hangingPunct="1">
              <a:lnSpc>
                <a:spcPct val="90000"/>
              </a:lnSpc>
            </a:pPr>
            <a:r>
              <a:rPr lang="en-US" sz="2400" dirty="0" smtClean="0"/>
              <a:t>a fossil used to determine the relative age of a layer in a </a:t>
            </a:r>
            <a:r>
              <a:rPr lang="en-US" sz="2400" dirty="0" err="1" smtClean="0"/>
              <a:t>stratigraphic</a:t>
            </a:r>
            <a:r>
              <a:rPr lang="en-US" sz="2400" dirty="0" smtClean="0"/>
              <a:t> sequence or to match </a:t>
            </a:r>
            <a:r>
              <a:rPr lang="en-US" sz="2400" dirty="0" err="1" smtClean="0"/>
              <a:t>stratigraphic</a:t>
            </a:r>
            <a:r>
              <a:rPr lang="en-US" sz="2400" dirty="0" smtClean="0"/>
              <a:t> sequences from different locations</a:t>
            </a:r>
          </a:p>
          <a:p>
            <a:pPr eaLnBrk="1" hangingPunct="1">
              <a:lnSpc>
                <a:spcPct val="90000"/>
              </a:lnSpc>
            </a:pPr>
            <a:r>
              <a:rPr lang="en-US" sz="2400" dirty="0" smtClean="0"/>
              <a:t>they are the better preserved fossils and are from a very short-lived species which is known to have existed during a specific geological time period</a:t>
            </a:r>
          </a:p>
          <a:p>
            <a:pPr eaLnBrk="1" hangingPunct="1">
              <a:lnSpc>
                <a:spcPct val="90000"/>
              </a:lnSpc>
            </a:pPr>
            <a:r>
              <a:rPr lang="en-US" sz="2400" dirty="0" smtClean="0"/>
              <a:t>How does an index fossil work?</a:t>
            </a:r>
          </a:p>
          <a:p>
            <a:pPr lvl="1">
              <a:lnSpc>
                <a:spcPct val="90000"/>
              </a:lnSpc>
            </a:pPr>
            <a:r>
              <a:rPr lang="en-US" sz="2200" dirty="0" smtClean="0"/>
              <a:t>scientists would use their different processes of dating to put a particular age to an index fossil. </a:t>
            </a:r>
          </a:p>
          <a:p>
            <a:pPr lvl="1">
              <a:lnSpc>
                <a:spcPct val="90000"/>
              </a:lnSpc>
            </a:pPr>
            <a:r>
              <a:rPr lang="en-US" sz="2200" dirty="0" smtClean="0"/>
              <a:t>when they come across a rock layer that contains that particular index fossil they would know the approximate age of the rock layer no matter where they found in it the world.</a:t>
            </a:r>
          </a:p>
          <a:p>
            <a:pPr eaLnBrk="1" hangingPunct="1">
              <a:lnSpc>
                <a:spcPct val="90000"/>
              </a:lnSpc>
            </a:pPr>
            <a:endParaRPr lang="en-US" sz="2400" dirty="0" smtClean="0"/>
          </a:p>
        </p:txBody>
      </p:sp>
      <p:sp>
        <p:nvSpPr>
          <p:cNvPr id="50178" name="Rectangle 2"/>
          <p:cNvSpPr>
            <a:spLocks noGrp="1" noRot="1" noChangeArrowheads="1"/>
          </p:cNvSpPr>
          <p:nvPr>
            <p:ph type="title"/>
          </p:nvPr>
        </p:nvSpPr>
        <p:spPr/>
        <p:txBody>
          <a:bodyPr/>
          <a:lstStyle/>
          <a:p>
            <a:pPr eaLnBrk="1" fontAlgn="auto" hangingPunct="1">
              <a:spcAft>
                <a:spcPts val="0"/>
              </a:spcAft>
              <a:defRPr/>
            </a:pPr>
            <a:r>
              <a:rPr smtClean="0"/>
              <a:t>Index fossils:</a:t>
            </a:r>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Practice problems:</a:t>
            </a:r>
            <a:endParaRPr lang="en-US" dirty="0"/>
          </a:p>
        </p:txBody>
      </p:sp>
      <p:sp>
        <p:nvSpPr>
          <p:cNvPr id="5" name="Text Placeholder 4"/>
          <p:cNvSpPr>
            <a:spLocks noGrp="1"/>
          </p:cNvSpPr>
          <p:nvPr>
            <p:ph type="body" sz="half" idx="1"/>
          </p:nvPr>
        </p:nvSpPr>
        <p:spPr/>
        <p:txBody>
          <a:bodyPr>
            <a:normAutofit lnSpcReduction="10000"/>
          </a:bodyPr>
          <a:lstStyle/>
          <a:p>
            <a:pPr marL="514350" indent="-514350">
              <a:buFont typeface="+mj-lt"/>
              <a:buAutoNum type="arabicPeriod"/>
            </a:pPr>
            <a:r>
              <a:rPr lang="en-US" dirty="0" smtClean="0"/>
              <a:t>Determine the oldest layers of rock at Location 1 and 2.</a:t>
            </a:r>
          </a:p>
          <a:p>
            <a:pPr marL="514350" indent="-514350">
              <a:buFont typeface="+mj-lt"/>
              <a:buAutoNum type="arabicPeriod"/>
            </a:pPr>
            <a:r>
              <a:rPr lang="en-US" dirty="0" smtClean="0"/>
              <a:t>Determine the youngest layers of rock at Locations 1 and 2.</a:t>
            </a:r>
          </a:p>
          <a:p>
            <a:pPr marL="514350" indent="-514350">
              <a:buFont typeface="+mj-lt"/>
              <a:buAutoNum type="arabicPeriod"/>
            </a:pPr>
            <a:r>
              <a:rPr lang="en-US" dirty="0" smtClean="0"/>
              <a:t>Conclude which layer in Location 1 contains rock of roughly the same age as the rock in layer X of Location 2.</a:t>
            </a:r>
          </a:p>
          <a:p>
            <a:pPr marL="514350" indent="-514350">
              <a:buFont typeface="+mj-lt"/>
              <a:buAutoNum type="arabicPeriod"/>
            </a:pPr>
            <a:endParaRPr lang="en-US" dirty="0" smtClean="0"/>
          </a:p>
          <a:p>
            <a:pPr>
              <a:buNone/>
            </a:pPr>
            <a:endParaRPr lang="en-US" dirty="0" smtClean="0"/>
          </a:p>
          <a:p>
            <a:endParaRPr lang="en-US" dirty="0"/>
          </a:p>
        </p:txBody>
      </p:sp>
      <p:pic>
        <p:nvPicPr>
          <p:cNvPr id="66563" name="Picture 7"/>
          <p:cNvPicPr>
            <a:picLocks noChangeAspect="1" noChangeArrowheads="1"/>
          </p:cNvPicPr>
          <p:nvPr/>
        </p:nvPicPr>
        <p:blipFill>
          <a:blip r:embed="rId2" cstate="print"/>
          <a:srcRect/>
          <a:stretch>
            <a:fillRect/>
          </a:stretch>
        </p:blipFill>
        <p:spPr bwMode="auto">
          <a:xfrm>
            <a:off x="4572000" y="381000"/>
            <a:ext cx="4219575" cy="604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smtClean="0"/>
              <a:t>Practice problems:</a:t>
            </a:r>
            <a:br>
              <a:rPr smtClean="0"/>
            </a:br>
            <a:r>
              <a:rPr smtClean="0"/>
              <a:t>Solutions</a:t>
            </a:r>
            <a:endParaRPr lang="en-US" dirty="0"/>
          </a:p>
        </p:txBody>
      </p:sp>
      <p:sp>
        <p:nvSpPr>
          <p:cNvPr id="5" name="Text Placeholder 4"/>
          <p:cNvSpPr>
            <a:spLocks noGrp="1"/>
          </p:cNvSpPr>
          <p:nvPr>
            <p:ph type="body" sz="half" idx="1"/>
          </p:nvPr>
        </p:nvSpPr>
        <p:spPr/>
        <p:txBody>
          <a:bodyPr>
            <a:normAutofit fontScale="92500" lnSpcReduction="10000"/>
          </a:bodyPr>
          <a:lstStyle/>
          <a:p>
            <a:pPr>
              <a:buNone/>
            </a:pPr>
            <a:endParaRPr lang="en-US" dirty="0" smtClean="0"/>
          </a:p>
          <a:p>
            <a:r>
              <a:rPr lang="en-US" dirty="0" smtClean="0"/>
              <a:t>S and Z are the oldest, because they are on the bottom.</a:t>
            </a:r>
          </a:p>
          <a:p>
            <a:r>
              <a:rPr lang="en-US" dirty="0" smtClean="0"/>
              <a:t>P and W are the youngest, because they are on the top.</a:t>
            </a:r>
          </a:p>
          <a:p>
            <a:r>
              <a:rPr lang="en-US" dirty="0" smtClean="0"/>
              <a:t>Layer Q is roughly the same age as layer X because they contain the same index fossil (ammonite)</a:t>
            </a:r>
            <a:endParaRPr lang="en-US" dirty="0"/>
          </a:p>
        </p:txBody>
      </p:sp>
      <p:pic>
        <p:nvPicPr>
          <p:cNvPr id="66563" name="Picture 7"/>
          <p:cNvPicPr>
            <a:picLocks noChangeAspect="1" noChangeArrowheads="1"/>
          </p:cNvPicPr>
          <p:nvPr/>
        </p:nvPicPr>
        <p:blipFill>
          <a:blip r:embed="rId2" cstate="print"/>
          <a:srcRect/>
          <a:stretch>
            <a:fillRect/>
          </a:stretch>
        </p:blipFill>
        <p:spPr bwMode="auto">
          <a:xfrm>
            <a:off x="4572000" y="381000"/>
            <a:ext cx="4219575" cy="604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Rot="1" noChangeArrowheads="1"/>
          </p:cNvSpPr>
          <p:nvPr>
            <p:ph idx="1"/>
          </p:nvPr>
        </p:nvSpPr>
        <p:spPr/>
        <p:txBody>
          <a:bodyPr>
            <a:normAutofit lnSpcReduction="10000"/>
          </a:bodyPr>
          <a:lstStyle/>
          <a:p>
            <a:pPr>
              <a:lnSpc>
                <a:spcPct val="90000"/>
              </a:lnSpc>
              <a:buNone/>
            </a:pPr>
            <a:r>
              <a:rPr lang="en-US" sz="2400" dirty="0" smtClean="0"/>
              <a:t>Can </a:t>
            </a:r>
            <a:r>
              <a:rPr lang="en-US" sz="2400" dirty="0" err="1" smtClean="0"/>
              <a:t>stratigraphic</a:t>
            </a:r>
            <a:r>
              <a:rPr lang="en-US" sz="2400" dirty="0" smtClean="0"/>
              <a:t> sequences from different locations be matched by using index fossils to form on larger sequence?</a:t>
            </a:r>
          </a:p>
          <a:p>
            <a:pPr eaLnBrk="1" hangingPunct="1">
              <a:lnSpc>
                <a:spcPct val="90000"/>
              </a:lnSpc>
              <a:buFont typeface="Arial" charset="0"/>
              <a:buNone/>
            </a:pPr>
            <a:endParaRPr lang="en-US" b="1" u="sng" dirty="0" smtClean="0"/>
          </a:p>
          <a:p>
            <a:pPr>
              <a:lnSpc>
                <a:spcPct val="90000"/>
              </a:lnSpc>
            </a:pPr>
            <a:r>
              <a:rPr lang="en-US" b="1" u="sng" dirty="0" smtClean="0"/>
              <a:t>Step 1:</a:t>
            </a:r>
            <a:r>
              <a:rPr lang="en-US" dirty="0" smtClean="0"/>
              <a:t> Use the scissors to cut out the eight fossil cards from the handout.</a:t>
            </a:r>
          </a:p>
          <a:p>
            <a:pPr>
              <a:lnSpc>
                <a:spcPct val="90000"/>
              </a:lnSpc>
            </a:pPr>
            <a:r>
              <a:rPr lang="en-US" b="1" u="sng" dirty="0" smtClean="0"/>
              <a:t>Step 2:</a:t>
            </a:r>
            <a:r>
              <a:rPr lang="en-US" dirty="0" smtClean="0"/>
              <a:t> Place the fossil card with the letter M in the lower left-hand corner of your workspace. This represents the oldest rock layer, so it is on the bottom.</a:t>
            </a:r>
          </a:p>
          <a:p>
            <a:pPr>
              <a:lnSpc>
                <a:spcPct val="90000"/>
              </a:lnSpc>
            </a:pPr>
            <a:r>
              <a:rPr lang="en-US" b="1" u="sng" dirty="0" smtClean="0"/>
              <a:t>Step 3:</a:t>
            </a:r>
            <a:r>
              <a:rPr lang="en-US" dirty="0" smtClean="0"/>
              <a:t> Find a rock layer on a fossil card that contains at least one of the fossils you found in the oldest rock layer. This rock layer is younger, as indicated by the presence of a new fossil species. Place this rock layer above the oldest rock layer.</a:t>
            </a:r>
          </a:p>
        </p:txBody>
      </p:sp>
      <p:sp>
        <p:nvSpPr>
          <p:cNvPr id="3" name="Title 2"/>
          <p:cNvSpPr>
            <a:spLocks noGrp="1"/>
          </p:cNvSpPr>
          <p:nvPr>
            <p:ph type="title"/>
          </p:nvPr>
        </p:nvSpPr>
        <p:spPr/>
        <p:txBody>
          <a:bodyPr/>
          <a:lstStyle/>
          <a:p>
            <a:r>
              <a:rPr smtClean="0"/>
              <a:t>Activity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fade">
                                      <p:cBhvr>
                                        <p:cTn id="12" dur="2000"/>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fade">
                                      <p:cBhvr>
                                        <p:cTn id="17" dur="2000"/>
                                        <p:tgtEl>
                                          <p:spTgt spid="62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fade">
                                      <p:cBhvr>
                                        <p:cTn id="22" dur="2000"/>
                                        <p:tgtEl>
                                          <p:spTgt spid="6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Rot="1" noChangeArrowheads="1"/>
          </p:cNvSpPr>
          <p:nvPr>
            <p:ph idx="1"/>
          </p:nvPr>
        </p:nvSpPr>
        <p:spPr>
          <a:xfrm>
            <a:off x="301625" y="260350"/>
            <a:ext cx="8540750" cy="5838825"/>
          </a:xfrm>
        </p:spPr>
        <p:txBody>
          <a:bodyPr/>
          <a:lstStyle/>
          <a:p>
            <a:pPr eaLnBrk="1" hangingPunct="1"/>
            <a:r>
              <a:rPr lang="en-US" sz="2800" b="1" u="sng" dirty="0" smtClean="0"/>
              <a:t>Step 4:</a:t>
            </a:r>
            <a:r>
              <a:rPr lang="en-US" sz="2800" dirty="0" smtClean="0"/>
              <a:t> Repeat the process outlines in step 3 to select a fossil card to be the third rock layer.</a:t>
            </a:r>
          </a:p>
          <a:p>
            <a:pPr eaLnBrk="1" hangingPunct="1"/>
            <a:r>
              <a:rPr lang="en-US" sz="2800" b="1" u="sng" dirty="0" smtClean="0"/>
              <a:t>Step 5:</a:t>
            </a:r>
            <a:r>
              <a:rPr lang="en-US" sz="2800" dirty="0" smtClean="0"/>
              <a:t> Check your work. If a fossil is present in layer 1, it should NOT disappear from layer 2 and then re-appear in layer 3. Since </a:t>
            </a:r>
            <a:r>
              <a:rPr lang="en-US" sz="2800" i="1" dirty="0" smtClean="0"/>
              <a:t>extinction </a:t>
            </a:r>
            <a:r>
              <a:rPr lang="en-US" sz="2800" dirty="0" smtClean="0"/>
              <a:t>is forever, once a fossil disappears from the fossil record it does not return. If necessary, re-adjust the fossil cards you chose for layers 2 and 3.</a:t>
            </a:r>
          </a:p>
          <a:p>
            <a:pPr eaLnBrk="1" hangingPunct="1"/>
            <a:r>
              <a:rPr lang="en-US" sz="2800" b="1" u="sng" dirty="0" smtClean="0"/>
              <a:t>Step 6:</a:t>
            </a:r>
            <a:r>
              <a:rPr lang="en-US" sz="2800" dirty="0" smtClean="0"/>
              <a:t> Repeat the previous three steps for each of the remaining fossil cards. When you are finished you should have the rock layers assembled into a </a:t>
            </a:r>
            <a:r>
              <a:rPr lang="en-US" sz="2800" dirty="0" err="1" smtClean="0"/>
              <a:t>stratigraphic</a:t>
            </a:r>
            <a:r>
              <a:rPr lang="en-US" sz="2800" dirty="0" smtClean="0"/>
              <a:t> sequence.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20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fade">
                                      <p:cBhvr>
                                        <p:cTn id="12" dur="20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fade">
                                      <p:cBhvr>
                                        <p:cTn id="17" dur="20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Rot="1" noChangeArrowheads="1"/>
          </p:cNvSpPr>
          <p:nvPr>
            <p:ph idx="1"/>
          </p:nvPr>
        </p:nvSpPr>
        <p:spPr>
          <a:xfrm>
            <a:off x="381000" y="1066800"/>
            <a:ext cx="8229600" cy="4572000"/>
          </a:xfrm>
        </p:spPr>
        <p:txBody>
          <a:bodyPr/>
          <a:lstStyle/>
          <a:p>
            <a:pPr eaLnBrk="1" hangingPunct="1"/>
            <a:r>
              <a:rPr lang="en-US" dirty="0" smtClean="0"/>
              <a:t>The correct sequence from youngest to oldest spells out the word </a:t>
            </a:r>
            <a:r>
              <a:rPr lang="en-US" i="1" dirty="0" smtClean="0"/>
              <a:t>organism</a:t>
            </a:r>
            <a:r>
              <a:rPr lang="en-US" dirty="0" smtClean="0"/>
              <a:t>.</a:t>
            </a:r>
          </a:p>
        </p:txBody>
      </p:sp>
      <p:sp>
        <p:nvSpPr>
          <p:cNvPr id="63490" name="Rectangle 2"/>
          <p:cNvSpPr>
            <a:spLocks noGrp="1" noRot="1" noChangeArrowheads="1"/>
          </p:cNvSpPr>
          <p:nvPr>
            <p:ph type="title"/>
          </p:nvPr>
        </p:nvSpPr>
        <p:spPr/>
        <p:txBody>
          <a:bodyPr/>
          <a:lstStyle/>
          <a:p>
            <a:pPr eaLnBrk="1" fontAlgn="auto" hangingPunct="1">
              <a:spcAft>
                <a:spcPts val="0"/>
              </a:spcAft>
              <a:defRPr/>
            </a:pPr>
            <a:r>
              <a:rPr smtClean="0"/>
              <a:t>Activity (solution)</a:t>
            </a:r>
            <a:endParaRPr/>
          </a:p>
        </p:txBody>
      </p:sp>
      <p:pic>
        <p:nvPicPr>
          <p:cNvPr id="4" name="Picture 3"/>
          <p:cNvPicPr/>
          <p:nvPr/>
        </p:nvPicPr>
        <p:blipFill>
          <a:blip r:embed="rId2" cstate="print"/>
          <a:srcRect t="7210"/>
          <a:stretch>
            <a:fillRect/>
          </a:stretch>
        </p:blipFill>
        <p:spPr bwMode="auto">
          <a:xfrm rot="5400000">
            <a:off x="2114889" y="1466511"/>
            <a:ext cx="4761822" cy="563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Rot="1" noChangeArrowheads="1"/>
          </p:cNvSpPr>
          <p:nvPr>
            <p:ph idx="1"/>
          </p:nvPr>
        </p:nvSpPr>
        <p:spPr/>
        <p:txBody>
          <a:bodyPr/>
          <a:lstStyle/>
          <a:p>
            <a:pPr eaLnBrk="1" hangingPunct="1"/>
            <a:r>
              <a:rPr lang="en-US" dirty="0" smtClean="0"/>
              <a:t>Graptolite, </a:t>
            </a:r>
            <a:r>
              <a:rPr lang="en-US" dirty="0" err="1" smtClean="0"/>
              <a:t>placoderm</a:t>
            </a:r>
            <a:r>
              <a:rPr lang="en-US" dirty="0" smtClean="0"/>
              <a:t>, and ammonite are the most suitable index fossils because they are only found during a short amount of geological time. </a:t>
            </a:r>
          </a:p>
          <a:p>
            <a:r>
              <a:rPr lang="en-US" dirty="0" smtClean="0"/>
              <a:t>A good index fossil:</a:t>
            </a:r>
          </a:p>
          <a:p>
            <a:pPr lvl="1"/>
            <a:r>
              <a:rPr lang="en-US" u="sng" dirty="0" smtClean="0"/>
              <a:t>Appears only briefly in the geological record</a:t>
            </a:r>
          </a:p>
          <a:p>
            <a:pPr lvl="1"/>
            <a:r>
              <a:rPr lang="en-US" u="sng" dirty="0" smtClean="0"/>
              <a:t>Has a wide geographical distribution</a:t>
            </a:r>
          </a:p>
          <a:p>
            <a:pPr lvl="1"/>
            <a:r>
              <a:rPr lang="en-US" u="sng" dirty="0" smtClean="0"/>
              <a:t>Is easily recognizable. </a:t>
            </a:r>
          </a:p>
          <a:p>
            <a:pPr eaLnBrk="1" hangingPunct="1"/>
            <a:endParaRPr lang="en-US" dirty="0" smtClean="0"/>
          </a:p>
        </p:txBody>
      </p:sp>
      <p:sp>
        <p:nvSpPr>
          <p:cNvPr id="71682" name="Rectangle 2"/>
          <p:cNvSpPr>
            <a:spLocks noGrp="1" noRot="1" noChangeArrowheads="1"/>
          </p:cNvSpPr>
          <p:nvPr>
            <p:ph type="title"/>
          </p:nvPr>
        </p:nvSpPr>
        <p:spPr/>
        <p:txBody>
          <a:bodyPr>
            <a:normAutofit/>
          </a:bodyPr>
          <a:lstStyle/>
          <a:p>
            <a:pPr eaLnBrk="1" fontAlgn="auto" hangingPunct="1">
              <a:spcAft>
                <a:spcPts val="0"/>
              </a:spcAft>
              <a:defRPr/>
            </a:pPr>
            <a:r>
              <a:rPr sz="4000" smtClean="0"/>
              <a:t>More on index fossils:</a:t>
            </a:r>
            <a:endParaRPr sz="40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ChangeAspect="1" noChangeArrowheads="1"/>
          </p:cNvPicPr>
          <p:nvPr/>
        </p:nvPicPr>
        <p:blipFill>
          <a:blip r:embed="rId2" cstate="print"/>
          <a:srcRect l="9125" t="6667" r="8745" b="2222"/>
          <a:stretch>
            <a:fillRect/>
          </a:stretch>
        </p:blipFill>
        <p:spPr bwMode="auto">
          <a:xfrm>
            <a:off x="228600" y="457200"/>
            <a:ext cx="2057400" cy="6248400"/>
          </a:xfrm>
          <a:prstGeom prst="rect">
            <a:avLst/>
          </a:prstGeom>
          <a:noFill/>
          <a:ln w="9525">
            <a:noFill/>
            <a:miter lim="800000"/>
            <a:headEnd/>
            <a:tailEnd/>
          </a:ln>
        </p:spPr>
      </p:pic>
      <p:sp useBgFill="1">
        <p:nvSpPr>
          <p:cNvPr id="5" name="Rectangle 4"/>
          <p:cNvSpPr/>
          <p:nvPr/>
        </p:nvSpPr>
        <p:spPr>
          <a:xfrm>
            <a:off x="762000" y="685800"/>
            <a:ext cx="1905000" cy="3581400"/>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ectangle 5"/>
          <p:cNvSpPr/>
          <p:nvPr/>
        </p:nvSpPr>
        <p:spPr>
          <a:xfrm>
            <a:off x="762000" y="4953000"/>
            <a:ext cx="1981200" cy="1905000"/>
          </a:xfrm>
          <a:prstGeom prst="rect">
            <a:avLst/>
          </a:prstGeom>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6" name="Rectangle 3"/>
          <p:cNvSpPr>
            <a:spLocks noGrp="1" noChangeArrowheads="1"/>
          </p:cNvSpPr>
          <p:nvPr>
            <p:ph idx="1"/>
          </p:nvPr>
        </p:nvSpPr>
        <p:spPr>
          <a:xfrm>
            <a:off x="1524000" y="1219200"/>
            <a:ext cx="7391400" cy="5410200"/>
          </a:xfrm>
        </p:spPr>
        <p:txBody>
          <a:bodyPr>
            <a:noAutofit/>
          </a:bodyPr>
          <a:lstStyle/>
          <a:p>
            <a:pPr>
              <a:lnSpc>
                <a:spcPct val="80000"/>
              </a:lnSpc>
            </a:pPr>
            <a:r>
              <a:rPr lang="en-US" sz="2800" dirty="0" smtClean="0"/>
              <a:t>Fossils are not just important for geological dating – they also form the primary fuel we rely upon in Alberta</a:t>
            </a:r>
          </a:p>
          <a:p>
            <a:pPr lvl="1">
              <a:lnSpc>
                <a:spcPct val="80000"/>
              </a:lnSpc>
            </a:pPr>
            <a:r>
              <a:rPr lang="en-US" dirty="0" smtClean="0"/>
              <a:t>Geologists suspect most of Alberta became submerged at the bottom of a tropical sea </a:t>
            </a:r>
            <a:r>
              <a:rPr lang="en-US" u="sng" dirty="0" smtClean="0"/>
              <a:t>by the end of the Ordovician Period. </a:t>
            </a:r>
          </a:p>
          <a:p>
            <a:pPr lvl="1">
              <a:lnSpc>
                <a:spcPct val="80000"/>
              </a:lnSpc>
            </a:pPr>
            <a:r>
              <a:rPr lang="en-US" dirty="0" smtClean="0"/>
              <a:t>Over the next 200 million years, </a:t>
            </a:r>
            <a:r>
              <a:rPr lang="en-US" u="sng" dirty="0" smtClean="0"/>
              <a:t>sea levels rose and fell </a:t>
            </a:r>
          </a:p>
          <a:p>
            <a:pPr lvl="1">
              <a:lnSpc>
                <a:spcPct val="80000"/>
              </a:lnSpc>
            </a:pPr>
            <a:r>
              <a:rPr lang="en-US" dirty="0" smtClean="0"/>
              <a:t>When it was submerged, Alberta became the home to </a:t>
            </a:r>
            <a:r>
              <a:rPr lang="en-US" u="sng" dirty="0" smtClean="0"/>
              <a:t>a now extinct group of sponges</a:t>
            </a:r>
            <a:r>
              <a:rPr lang="en-US" dirty="0" smtClean="0"/>
              <a:t>. </a:t>
            </a:r>
          </a:p>
          <a:p>
            <a:pPr lvl="2">
              <a:lnSpc>
                <a:spcPct val="80000"/>
              </a:lnSpc>
            </a:pPr>
            <a:r>
              <a:rPr lang="en-US" sz="2000" dirty="0" smtClean="0"/>
              <a:t>These sponges secreted a brittle calcium carbonate skeleton that, together with coral, became the main component of huge reefs that eventually occupied hundreds of square </a:t>
            </a:r>
            <a:r>
              <a:rPr lang="en-US" sz="2000" dirty="0" err="1" smtClean="0"/>
              <a:t>kilometres</a:t>
            </a:r>
            <a:r>
              <a:rPr lang="en-US" sz="2000" dirty="0" smtClean="0"/>
              <a:t> of the underwater environment.</a:t>
            </a:r>
          </a:p>
          <a:p>
            <a:pPr lvl="2">
              <a:lnSpc>
                <a:spcPct val="80000"/>
              </a:lnSpc>
            </a:pPr>
            <a:r>
              <a:rPr lang="en-US" sz="2000" dirty="0" smtClean="0"/>
              <a:t>these porous reefs were 10-storeys tall in some places, and </a:t>
            </a:r>
            <a:r>
              <a:rPr lang="en-US" sz="2000" u="sng" dirty="0" smtClean="0"/>
              <a:t>became the storage containers for life that would later form our petroleum reserves</a:t>
            </a:r>
          </a:p>
        </p:txBody>
      </p:sp>
      <p:sp>
        <p:nvSpPr>
          <p:cNvPr id="100354" name="Rectangle 2"/>
          <p:cNvSpPr>
            <a:spLocks noGrp="1" noChangeArrowheads="1"/>
          </p:cNvSpPr>
          <p:nvPr>
            <p:ph type="title"/>
          </p:nvPr>
        </p:nvSpPr>
        <p:spPr>
          <a:xfrm>
            <a:off x="838200" y="152400"/>
            <a:ext cx="7848600" cy="1219200"/>
          </a:xfrm>
        </p:spPr>
        <p:txBody>
          <a:bodyPr anchor="ctr"/>
          <a:lstStyle/>
          <a:p>
            <a:pPr>
              <a:defRPr/>
            </a:pPr>
            <a:r>
              <a:rPr smtClean="0"/>
              <a:t>Wealth from Ancient Seas</a:t>
            </a:r>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323850" y="1600200"/>
            <a:ext cx="6153150" cy="4708525"/>
          </a:xfrm>
        </p:spPr>
        <p:txBody>
          <a:bodyPr>
            <a:normAutofit/>
          </a:bodyPr>
          <a:lstStyle/>
          <a:p>
            <a:pPr eaLnBrk="1" hangingPunct="1">
              <a:lnSpc>
                <a:spcPct val="90000"/>
              </a:lnSpc>
            </a:pPr>
            <a:r>
              <a:rPr lang="en-US" sz="2200" dirty="0" smtClean="0"/>
              <a:t>Over the next 200 million years microscopic marine organisms—mostly plankton—had been living and dying in the warm tropical seas that often covered most of Alberta. </a:t>
            </a:r>
          </a:p>
          <a:p>
            <a:pPr eaLnBrk="1" hangingPunct="1">
              <a:lnSpc>
                <a:spcPct val="90000"/>
              </a:lnSpc>
            </a:pPr>
            <a:r>
              <a:rPr lang="en-US" sz="2200" dirty="0" smtClean="0"/>
              <a:t>Geologists suspect that the dead plankton remains created </a:t>
            </a:r>
            <a:r>
              <a:rPr lang="en-US" sz="2200" u="sng" dirty="0" smtClean="0"/>
              <a:t>thick blankets of organic ooze </a:t>
            </a:r>
            <a:r>
              <a:rPr lang="en-US" sz="2200" dirty="0" smtClean="0"/>
              <a:t>that fell to the bottom of the sea to become a </a:t>
            </a:r>
            <a:r>
              <a:rPr lang="en-US" sz="2200" u="sng" dirty="0" smtClean="0"/>
              <a:t>food source for bacteria. </a:t>
            </a:r>
          </a:p>
          <a:p>
            <a:pPr eaLnBrk="1" hangingPunct="1">
              <a:lnSpc>
                <a:spcPct val="90000"/>
              </a:lnSpc>
            </a:pPr>
            <a:r>
              <a:rPr lang="en-US" sz="2200" dirty="0" smtClean="0"/>
              <a:t>The bacteria were thought to have removed most of the </a:t>
            </a:r>
            <a:r>
              <a:rPr lang="en-US" sz="2200" u="sng" dirty="0" smtClean="0"/>
              <a:t>oxygen and nitrogen </a:t>
            </a:r>
            <a:r>
              <a:rPr lang="en-US" sz="2200" dirty="0" smtClean="0"/>
              <a:t>from this organic matter to leave mostly </a:t>
            </a:r>
            <a:r>
              <a:rPr lang="en-US" sz="2200" u="sng" dirty="0" smtClean="0"/>
              <a:t>carbon and hydrogen,</a:t>
            </a:r>
            <a:r>
              <a:rPr lang="en-US" sz="2200" dirty="0" smtClean="0"/>
              <a:t> which are the main ingredients of petroleum</a:t>
            </a:r>
          </a:p>
        </p:txBody>
      </p:sp>
      <p:sp>
        <p:nvSpPr>
          <p:cNvPr id="54274" name="Rectangle 2"/>
          <p:cNvSpPr>
            <a:spLocks noGrp="1" noChangeArrowheads="1"/>
          </p:cNvSpPr>
          <p:nvPr>
            <p:ph type="title"/>
          </p:nvPr>
        </p:nvSpPr>
        <p:spPr/>
        <p:txBody>
          <a:bodyPr/>
          <a:lstStyle/>
          <a:p>
            <a:pPr eaLnBrk="1" fontAlgn="auto" hangingPunct="1">
              <a:spcAft>
                <a:spcPts val="0"/>
              </a:spcAft>
              <a:defRPr/>
            </a:pPr>
            <a:r>
              <a:rPr/>
              <a:t>Making </a:t>
            </a:r>
            <a:r>
              <a:rPr smtClean="0"/>
              <a:t>Petroleum</a:t>
            </a:r>
            <a:endParaRPr u="sng"/>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l="56086" t="70919" r="2745"/>
          <a:stretch>
            <a:fillRect/>
          </a:stretch>
        </p:blipFill>
        <p:spPr bwMode="auto">
          <a:xfrm>
            <a:off x="6248400" y="4953000"/>
            <a:ext cx="2286000" cy="13716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l="56265" t="37159" r="2565" b="32144"/>
          <a:stretch>
            <a:fillRect/>
          </a:stretch>
        </p:blipFill>
        <p:spPr bwMode="auto">
          <a:xfrm>
            <a:off x="6248400" y="3048000"/>
            <a:ext cx="2286000" cy="1447800"/>
          </a:xfrm>
          <a:prstGeom prst="rect">
            <a:avLst/>
          </a:prstGeom>
          <a:noFill/>
          <a:ln w="9525">
            <a:noFill/>
            <a:miter lim="800000"/>
            <a:headEnd/>
            <a:tailEnd/>
          </a:ln>
        </p:spPr>
      </p:pic>
      <p:pic>
        <p:nvPicPr>
          <p:cNvPr id="6" name="Picture 4"/>
          <p:cNvPicPr>
            <a:picLocks noChangeAspect="1" noChangeArrowheads="1"/>
          </p:cNvPicPr>
          <p:nvPr/>
        </p:nvPicPr>
        <p:blipFill>
          <a:blip r:embed="rId2" cstate="print">
            <a:clrChange>
              <a:clrFrom>
                <a:srgbClr val="FFFFFF"/>
              </a:clrFrom>
              <a:clrTo>
                <a:srgbClr val="FFFFFF">
                  <a:alpha val="0"/>
                </a:srgbClr>
              </a:clrTo>
            </a:clrChange>
          </a:blip>
          <a:srcRect l="56057" r="2773" b="66072"/>
          <a:stretch>
            <a:fillRect/>
          </a:stretch>
        </p:blipFill>
        <p:spPr bwMode="auto">
          <a:xfrm>
            <a:off x="6172200" y="1143000"/>
            <a:ext cx="22860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323850" y="1143000"/>
            <a:ext cx="5848350" cy="5486400"/>
          </a:xfrm>
        </p:spPr>
        <p:txBody>
          <a:bodyPr>
            <a:normAutofit/>
          </a:bodyPr>
          <a:lstStyle/>
          <a:p>
            <a:pPr>
              <a:lnSpc>
                <a:spcPct val="90000"/>
              </a:lnSpc>
            </a:pPr>
            <a:r>
              <a:rPr lang="en-US" sz="2100" dirty="0" smtClean="0"/>
              <a:t>During the next 380 million years, this layer of organic material was subjected to </a:t>
            </a:r>
            <a:r>
              <a:rPr lang="en-US" sz="2100" u="sng" dirty="0" smtClean="0"/>
              <a:t>heat and pressure</a:t>
            </a:r>
            <a:r>
              <a:rPr lang="en-US" sz="2100" dirty="0" smtClean="0"/>
              <a:t> that encouraged chemical reactions to occur </a:t>
            </a:r>
          </a:p>
          <a:p>
            <a:pPr>
              <a:lnSpc>
                <a:spcPct val="90000"/>
              </a:lnSpc>
            </a:pPr>
            <a:r>
              <a:rPr lang="en-US" sz="2100" dirty="0" smtClean="0"/>
              <a:t>Thousands of </a:t>
            </a:r>
            <a:r>
              <a:rPr lang="en-US" sz="2100" dirty="0" err="1" smtClean="0"/>
              <a:t>metres</a:t>
            </a:r>
            <a:r>
              <a:rPr lang="en-US" sz="2100" dirty="0" smtClean="0"/>
              <a:t> of sediment were piled on top. </a:t>
            </a:r>
          </a:p>
          <a:p>
            <a:pPr lvl="1">
              <a:lnSpc>
                <a:spcPct val="90000"/>
              </a:lnSpc>
            </a:pPr>
            <a:r>
              <a:rPr lang="en-US" sz="1900" dirty="0" smtClean="0"/>
              <a:t>The accumulated top layer of sediment eventually changed into rock. </a:t>
            </a:r>
          </a:p>
          <a:p>
            <a:pPr>
              <a:lnSpc>
                <a:spcPct val="90000"/>
              </a:lnSpc>
            </a:pPr>
            <a:r>
              <a:rPr lang="en-US" sz="2100" dirty="0" smtClean="0"/>
              <a:t>Once the hydrocarbons had been converted into liquids, the pressure from above </a:t>
            </a:r>
            <a:r>
              <a:rPr lang="en-US" sz="2100" u="sng" dirty="0" smtClean="0"/>
              <a:t>pushed these materials into more porous rock</a:t>
            </a:r>
            <a:r>
              <a:rPr lang="en-US" sz="2100" dirty="0" smtClean="0"/>
              <a:t>—the fossilized remnants of the ancient reefs. </a:t>
            </a:r>
          </a:p>
          <a:p>
            <a:pPr>
              <a:lnSpc>
                <a:spcPct val="90000"/>
              </a:lnSpc>
            </a:pPr>
            <a:r>
              <a:rPr lang="en-US" sz="2100" dirty="0" smtClean="0"/>
              <a:t>Since the type of rock formed above and below the reservoir of petroleum was impermeable shale</a:t>
            </a:r>
            <a:r>
              <a:rPr lang="en-US" sz="2100" u="sng" dirty="0" smtClean="0"/>
              <a:t>, the petroleum had no place to go</a:t>
            </a:r>
            <a:r>
              <a:rPr lang="en-US" sz="2100" dirty="0" smtClean="0"/>
              <a:t>. </a:t>
            </a:r>
          </a:p>
          <a:p>
            <a:pPr lvl="1">
              <a:lnSpc>
                <a:spcPct val="90000"/>
              </a:lnSpc>
            </a:pPr>
            <a:r>
              <a:rPr lang="en-US" sz="1900" dirty="0" smtClean="0"/>
              <a:t>This is why a large concentration of petroleum in subsurface rock is called a </a:t>
            </a:r>
            <a:r>
              <a:rPr lang="en-US" sz="1900" b="1" u="sng" dirty="0" smtClean="0"/>
              <a:t>petroleum trap</a:t>
            </a:r>
            <a:r>
              <a:rPr lang="en-US" sz="1900" u="sng" dirty="0" smtClean="0"/>
              <a:t>.</a:t>
            </a:r>
          </a:p>
          <a:p>
            <a:pPr eaLnBrk="1" hangingPunct="1">
              <a:lnSpc>
                <a:spcPct val="90000"/>
              </a:lnSpc>
            </a:pPr>
            <a:endParaRPr lang="en-US" sz="2200" dirty="0" smtClean="0"/>
          </a:p>
        </p:txBody>
      </p:sp>
      <p:sp>
        <p:nvSpPr>
          <p:cNvPr id="54274" name="Rectangle 2"/>
          <p:cNvSpPr>
            <a:spLocks noGrp="1" noChangeArrowheads="1"/>
          </p:cNvSpPr>
          <p:nvPr>
            <p:ph type="title"/>
          </p:nvPr>
        </p:nvSpPr>
        <p:spPr/>
        <p:txBody>
          <a:bodyPr/>
          <a:lstStyle/>
          <a:p>
            <a:pPr eaLnBrk="1" fontAlgn="auto" hangingPunct="1">
              <a:spcAft>
                <a:spcPts val="0"/>
              </a:spcAft>
              <a:defRPr/>
            </a:pPr>
            <a:r>
              <a:rPr/>
              <a:t>Making </a:t>
            </a:r>
            <a:r>
              <a:rPr smtClean="0"/>
              <a:t>Petroleum</a:t>
            </a:r>
            <a:endParaRPr u="sng"/>
          </a:p>
        </p:txBody>
      </p:sp>
      <p:pic>
        <p:nvPicPr>
          <p:cNvPr id="5" name="Picture 4"/>
          <p:cNvPicPr>
            <a:picLocks noChangeAspect="1" noChangeArrowheads="1"/>
          </p:cNvPicPr>
          <p:nvPr/>
        </p:nvPicPr>
        <p:blipFill>
          <a:blip r:embed="rId2" cstate="print">
            <a:clrChange>
              <a:clrFrom>
                <a:srgbClr val="FFFFFF"/>
              </a:clrFrom>
              <a:clrTo>
                <a:srgbClr val="FFFFFF">
                  <a:alpha val="0"/>
                </a:srgbClr>
              </a:clrTo>
            </a:clrChange>
          </a:blip>
          <a:srcRect l="56086" t="70919" r="2745"/>
          <a:stretch>
            <a:fillRect/>
          </a:stretch>
        </p:blipFill>
        <p:spPr bwMode="auto">
          <a:xfrm>
            <a:off x="6248400" y="4953000"/>
            <a:ext cx="2286000" cy="1371600"/>
          </a:xfrm>
          <a:prstGeom prst="rect">
            <a:avLst/>
          </a:prstGeom>
          <a:noFill/>
          <a:ln w="9525">
            <a:noFill/>
            <a:miter lim="800000"/>
            <a:headEnd/>
            <a:tailEnd/>
          </a:ln>
        </p:spPr>
      </p:pic>
      <p:pic>
        <p:nvPicPr>
          <p:cNvPr id="6" name="Picture 4"/>
          <p:cNvPicPr>
            <a:picLocks noChangeAspect="1" noChangeArrowheads="1"/>
          </p:cNvPicPr>
          <p:nvPr/>
        </p:nvPicPr>
        <p:blipFill>
          <a:blip r:embed="rId2" cstate="print">
            <a:clrChange>
              <a:clrFrom>
                <a:srgbClr val="FFFFFF"/>
              </a:clrFrom>
              <a:clrTo>
                <a:srgbClr val="FFFFFF">
                  <a:alpha val="0"/>
                </a:srgbClr>
              </a:clrTo>
            </a:clrChange>
          </a:blip>
          <a:srcRect l="56265" t="37159" r="2565" b="32144"/>
          <a:stretch>
            <a:fillRect/>
          </a:stretch>
        </p:blipFill>
        <p:spPr bwMode="auto">
          <a:xfrm>
            <a:off x="6248400" y="3048000"/>
            <a:ext cx="2286000" cy="14478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clrChange>
              <a:clrFrom>
                <a:srgbClr val="FFFFFF"/>
              </a:clrFrom>
              <a:clrTo>
                <a:srgbClr val="FFFFFF">
                  <a:alpha val="0"/>
                </a:srgbClr>
              </a:clrTo>
            </a:clrChange>
          </a:blip>
          <a:srcRect l="56057" r="2773" b="66072"/>
          <a:stretch>
            <a:fillRect/>
          </a:stretch>
        </p:blipFill>
        <p:spPr bwMode="auto">
          <a:xfrm>
            <a:off x="6172200" y="1143000"/>
            <a:ext cx="22860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What can make up Fossils</a:t>
            </a:r>
            <a:endParaRPr lang="en-US" dirty="0"/>
          </a:p>
        </p:txBody>
      </p:sp>
      <p:sp>
        <p:nvSpPr>
          <p:cNvPr id="3" name="Content Placeholder 2"/>
          <p:cNvSpPr>
            <a:spLocks noGrp="1"/>
          </p:cNvSpPr>
          <p:nvPr>
            <p:ph sz="half" idx="1"/>
          </p:nvPr>
        </p:nvSpPr>
        <p:spPr>
          <a:xfrm>
            <a:off x="152400" y="1610405"/>
            <a:ext cx="4059936" cy="609600"/>
          </a:xfrm>
        </p:spPr>
        <p:txBody>
          <a:bodyPr/>
          <a:lstStyle/>
          <a:p>
            <a:pPr lvl="0"/>
            <a:r>
              <a:rPr lang="en-US" dirty="0"/>
              <a:t>actual remains</a:t>
            </a:r>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05543"/>
            <a:ext cx="33337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Mammoth jaw fossi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57" y="3024868"/>
            <a:ext cx="3333750" cy="38331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ossilised prehistoric horse ja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0" y="805542"/>
            <a:ext cx="3333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etrified forest, Argentin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2206" y="3035754"/>
            <a:ext cx="5091793" cy="382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6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 Burgess Shale</a:t>
            </a:r>
          </a:p>
        </p:txBody>
      </p:sp>
      <p:sp>
        <p:nvSpPr>
          <p:cNvPr id="12296" name="Rectangle 8"/>
          <p:cNvSpPr>
            <a:spLocks noGrp="1" noChangeArrowheads="1"/>
          </p:cNvSpPr>
          <p:nvPr>
            <p:ph type="body" idx="1"/>
          </p:nvPr>
        </p:nvSpPr>
        <p:spPr>
          <a:xfrm>
            <a:off x="457200" y="1600200"/>
            <a:ext cx="8362950" cy="4781550"/>
          </a:xfrm>
        </p:spPr>
        <p:txBody>
          <a:bodyPr/>
          <a:lstStyle/>
          <a:p>
            <a:r>
              <a:rPr lang="en-US" sz="2400"/>
              <a:t>In Chapter 2 you have been introduced to three fossils: </a:t>
            </a:r>
            <a:r>
              <a:rPr lang="en-US" sz="2400" b="1" i="1"/>
              <a:t>a trilobite, Canadia, and Hallucigenia</a:t>
            </a:r>
            <a:r>
              <a:rPr lang="en-US" sz="2400"/>
              <a:t>. Samples of all three fossils have been found in the shale on the side of Mount Wapta, about 80 km west of Banff. This location is known as the </a:t>
            </a:r>
            <a:r>
              <a:rPr lang="en-US" sz="2400" b="1" u="sng"/>
              <a:t>Burgess Shale</a:t>
            </a:r>
            <a:r>
              <a:rPr lang="en-US" sz="2400"/>
              <a:t>, and it’s considered by many scientists to be the most important source of Cambrian fossils on Earth. </a:t>
            </a:r>
          </a:p>
          <a:p>
            <a:r>
              <a:rPr lang="en-US" sz="2400"/>
              <a:t>Geologists have evidence that more than 500 million years ago, the organisms now fossilized in the Burgess Shale were inhabiting a shallow area close to the shore of a tropical sea. </a:t>
            </a:r>
          </a:p>
          <a:p>
            <a:endParaRPr lang="en-US" sz="2400"/>
          </a:p>
        </p:txBody>
      </p:sp>
    </p:spTree>
    <p:extLst>
      <p:ext uri="{BB962C8B-B14F-4D97-AF65-F5344CB8AC3E}">
        <p14:creationId xmlns:p14="http://schemas.microsoft.com/office/powerpoint/2010/main" val="2884806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a:t>The Burgess Shale</a:t>
            </a: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603375"/>
            <a:ext cx="8135938"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438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Burgess Shale*</a:t>
            </a:r>
          </a:p>
        </p:txBody>
      </p:sp>
      <p:sp>
        <p:nvSpPr>
          <p:cNvPr id="14339" name="Rectangle 3"/>
          <p:cNvSpPr>
            <a:spLocks noGrp="1" noChangeArrowheads="1"/>
          </p:cNvSpPr>
          <p:nvPr>
            <p:ph type="body" idx="1"/>
          </p:nvPr>
        </p:nvSpPr>
        <p:spPr/>
        <p:txBody>
          <a:bodyPr/>
          <a:lstStyle/>
          <a:p>
            <a:r>
              <a:rPr lang="en-US"/>
              <a:t>From page 333 of your textbook, identify a trilobite, an Canadia, and a Hallucigenia. Describe the location of each of these organisms in the illustration.</a:t>
            </a:r>
          </a:p>
        </p:txBody>
      </p:sp>
    </p:spTree>
    <p:extLst>
      <p:ext uri="{BB962C8B-B14F-4D97-AF65-F5344CB8AC3E}">
        <p14:creationId xmlns:p14="http://schemas.microsoft.com/office/powerpoint/2010/main" val="1415788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p:txBody>
          <a:bodyPr/>
          <a:lstStyle/>
          <a:p>
            <a:r>
              <a:rPr lang="en-US"/>
              <a:t>The Burgess Shale</a:t>
            </a:r>
          </a:p>
        </p:txBody>
      </p:sp>
      <p:sp>
        <p:nvSpPr>
          <p:cNvPr id="15368" name="Rectangle 8"/>
          <p:cNvSpPr>
            <a:spLocks noGrp="1" noChangeArrowheads="1"/>
          </p:cNvSpPr>
          <p:nvPr>
            <p:ph type="body" idx="1"/>
          </p:nvPr>
        </p:nvSpPr>
        <p:spPr>
          <a:xfrm>
            <a:off x="457200" y="1600200"/>
            <a:ext cx="8229600" cy="4924425"/>
          </a:xfrm>
        </p:spPr>
        <p:txBody>
          <a:bodyPr/>
          <a:lstStyle/>
          <a:p>
            <a:endParaRPr lang="en-US"/>
          </a:p>
          <a:p>
            <a:endParaRPr lang="en-US"/>
          </a:p>
          <a:p>
            <a:endParaRPr lang="en-US"/>
          </a:p>
          <a:p>
            <a:endParaRPr lang="en-US"/>
          </a:p>
          <a:p>
            <a:endParaRPr lang="en-US"/>
          </a:p>
          <a:p>
            <a:endParaRPr lang="en-US"/>
          </a:p>
          <a:p>
            <a:endParaRPr lang="en-US"/>
          </a:p>
          <a:p>
            <a:endParaRPr lang="en-US"/>
          </a:p>
          <a:p>
            <a:r>
              <a:rPr lang="en-US"/>
              <a:t>They are all swimming along the bottom.</a:t>
            </a:r>
          </a:p>
        </p:txBody>
      </p:sp>
      <p:pic>
        <p:nvPicPr>
          <p:cNvPr id="15366" name="Picture 6" descr="CCh2L2_1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2575"/>
            <a:ext cx="7488238" cy="406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4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dirty="0" smtClean="0"/>
              <a:t>What can make up Fossils</a:t>
            </a:r>
            <a:endParaRPr lang="en-US" dirty="0"/>
          </a:p>
        </p:txBody>
      </p:sp>
      <p:sp>
        <p:nvSpPr>
          <p:cNvPr id="3" name="Content Placeholder 2"/>
          <p:cNvSpPr>
            <a:spLocks noGrp="1"/>
          </p:cNvSpPr>
          <p:nvPr>
            <p:ph sz="half" idx="1"/>
          </p:nvPr>
        </p:nvSpPr>
        <p:spPr>
          <a:xfrm>
            <a:off x="304800" y="762000"/>
            <a:ext cx="4059936" cy="609600"/>
          </a:xfrm>
        </p:spPr>
        <p:txBody>
          <a:bodyPr/>
          <a:lstStyle/>
          <a:p>
            <a:pPr lvl="0"/>
            <a:r>
              <a:rPr lang="en-US" dirty="0" smtClean="0"/>
              <a:t>molds </a:t>
            </a:r>
            <a:r>
              <a:rPr lang="en-US" dirty="0"/>
              <a:t>or imprints</a:t>
            </a:r>
          </a:p>
          <a:p>
            <a:pPr marL="0" indent="0">
              <a:buNone/>
            </a:pPr>
            <a:endParaRPr lang="en-US"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114800" cy="545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596" y="1905000"/>
            <a:ext cx="45148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31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What can make up Fossils</a:t>
            </a:r>
            <a:endParaRPr lang="en-US" dirty="0"/>
          </a:p>
        </p:txBody>
      </p:sp>
      <p:sp>
        <p:nvSpPr>
          <p:cNvPr id="3" name="Content Placeholder 2"/>
          <p:cNvSpPr>
            <a:spLocks noGrp="1"/>
          </p:cNvSpPr>
          <p:nvPr>
            <p:ph sz="half" idx="1"/>
          </p:nvPr>
        </p:nvSpPr>
        <p:spPr>
          <a:xfrm>
            <a:off x="457200" y="1524000"/>
            <a:ext cx="4059936" cy="609600"/>
          </a:xfrm>
        </p:spPr>
        <p:txBody>
          <a:bodyPr/>
          <a:lstStyle/>
          <a:p>
            <a:pPr lvl="0"/>
            <a:r>
              <a:rPr lang="en-US" dirty="0" smtClean="0"/>
              <a:t>tracks</a:t>
            </a: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119"/>
            <a:ext cx="3124200" cy="678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38600" y="914400"/>
            <a:ext cx="5676900" cy="3970318"/>
          </a:xfrm>
          <a:prstGeom prst="rect">
            <a:avLst/>
          </a:prstGeom>
        </p:spPr>
        <p:txBody>
          <a:bodyPr wrap="square">
            <a:spAutoFit/>
          </a:bodyPr>
          <a:lstStyle/>
          <a:p>
            <a:r>
              <a:rPr lang="en-US" dirty="0"/>
              <a:t>Caption: Trail of hominid footprints fossilized in volcanic ash. This 70 </a:t>
            </a:r>
            <a:r>
              <a:rPr lang="en-US" dirty="0" err="1"/>
              <a:t>metre</a:t>
            </a:r>
            <a:r>
              <a:rPr lang="en-US" dirty="0"/>
              <a:t> trail was found by Mary Leakey's expedition at </a:t>
            </a:r>
            <a:r>
              <a:rPr lang="en-US" dirty="0" err="1"/>
              <a:t>Laetoli</a:t>
            </a:r>
            <a:r>
              <a:rPr lang="en-US" dirty="0"/>
              <a:t>, Tanzania in 1978. It dates from 3.6 million years &amp; shows that hominids had acquired the upright, bipedal, free- striding gait of modern man by this date. The trail probably belongs to Australopithecus </a:t>
            </a:r>
            <a:r>
              <a:rPr lang="en-US" dirty="0" err="1"/>
              <a:t>afarensis</a:t>
            </a:r>
            <a:r>
              <a:rPr lang="en-US" dirty="0"/>
              <a:t> &amp; dates from 3.7 to 3.0 million years ago. The footprints show a well developed arch to the foot &amp; no divergence of the big toe. They are of two adults with possibly a third set belonging to a child who walked in the footsteps of one of the adults. The prints to the far right belong to an </a:t>
            </a:r>
            <a:r>
              <a:rPr lang="en-US" dirty="0" err="1"/>
              <a:t>hipparion</a:t>
            </a:r>
            <a:r>
              <a:rPr lang="en-US" dirty="0"/>
              <a:t>, an extinct three-toed horse.</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1"/>
            <a:ext cx="4565715" cy="679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7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What can make up Fossils</a:t>
            </a:r>
            <a:endParaRPr lang="en-US" dirty="0"/>
          </a:p>
        </p:txBody>
      </p:sp>
      <p:sp>
        <p:nvSpPr>
          <p:cNvPr id="3" name="Content Placeholder 2"/>
          <p:cNvSpPr>
            <a:spLocks noGrp="1"/>
          </p:cNvSpPr>
          <p:nvPr>
            <p:ph sz="half" idx="1"/>
          </p:nvPr>
        </p:nvSpPr>
        <p:spPr>
          <a:xfrm>
            <a:off x="457200" y="914400"/>
            <a:ext cx="3657600" cy="533400"/>
          </a:xfrm>
        </p:spPr>
        <p:txBody>
          <a:bodyPr/>
          <a:lstStyle/>
          <a:p>
            <a:pPr lvl="0"/>
            <a:r>
              <a:rPr lang="en-US" dirty="0" smtClean="0"/>
              <a:t>trails </a:t>
            </a:r>
            <a:r>
              <a:rPr lang="en-US" dirty="0"/>
              <a:t>or burrows</a:t>
            </a:r>
          </a:p>
          <a:p>
            <a:pPr marL="0" indent="0">
              <a:buNone/>
            </a:pPr>
            <a:endParaRPr lang="en-US" dirty="0"/>
          </a:p>
        </p:txBody>
      </p:sp>
      <p:pic>
        <p:nvPicPr>
          <p:cNvPr id="3074" name="Picture 2" descr="Dinosaur footprints in Arizo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3381375" cy="5048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76200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15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229600" cy="685800"/>
          </a:xfrm>
        </p:spPr>
        <p:txBody>
          <a:bodyPr>
            <a:normAutofit/>
          </a:bodyPr>
          <a:lstStyle/>
          <a:p>
            <a:r>
              <a:rPr lang="en-US" sz="2800" dirty="0" smtClean="0"/>
              <a:t>How do fossils help us understand evolution?</a:t>
            </a:r>
            <a:endParaRPr lang="en-US" sz="2800" dirty="0"/>
          </a:p>
        </p:txBody>
      </p:sp>
      <p:sp>
        <p:nvSpPr>
          <p:cNvPr id="3" name="Content Placeholder 2"/>
          <p:cNvSpPr>
            <a:spLocks noGrp="1"/>
          </p:cNvSpPr>
          <p:nvPr>
            <p:ph sz="half" idx="1"/>
          </p:nvPr>
        </p:nvSpPr>
        <p:spPr>
          <a:xfrm>
            <a:off x="304800" y="685801"/>
            <a:ext cx="8839200" cy="2286000"/>
          </a:xfrm>
        </p:spPr>
        <p:txBody>
          <a:bodyPr>
            <a:normAutofit/>
          </a:bodyPr>
          <a:lstStyle/>
          <a:p>
            <a:pPr lvl="0"/>
            <a:r>
              <a:rPr lang="en-US" dirty="0" smtClean="0"/>
              <a:t>Transition Fossils:</a:t>
            </a:r>
          </a:p>
          <a:p>
            <a:pPr lvl="0"/>
            <a:r>
              <a:rPr lang="en-US" dirty="0"/>
              <a:t>is any </a:t>
            </a:r>
            <a:r>
              <a:rPr lang="en-US" dirty="0">
                <a:hlinkClick r:id="rId2" action="ppaction://hlinkfile" tooltip="Fossil"/>
              </a:rPr>
              <a:t>fossilized</a:t>
            </a:r>
            <a:r>
              <a:rPr lang="en-US" dirty="0"/>
              <a:t> remains of a life form that exhibits traits common to both an ancestral group and its derived descendant group</a:t>
            </a:r>
            <a:r>
              <a:rPr lang="en-US" dirty="0" smtClean="0"/>
              <a:t>.</a:t>
            </a:r>
          </a:p>
          <a:p>
            <a:pPr lvl="0"/>
            <a:r>
              <a:rPr lang="en-US" dirty="0" smtClean="0"/>
              <a:t>Example: Dinosaurs</a:t>
            </a:r>
            <a:r>
              <a:rPr lang="en-US" dirty="0" smtClean="0">
                <a:sym typeface="Wingdings" pitchFamily="2" charset="2"/>
              </a:rPr>
              <a:t> Birds</a:t>
            </a:r>
            <a:endParaRPr lang="en-US" dirty="0"/>
          </a:p>
          <a:p>
            <a:pPr marL="0" indent="0">
              <a:buNone/>
            </a:pPr>
            <a:endParaRPr lang="en-US" dirty="0"/>
          </a:p>
        </p:txBody>
      </p:sp>
      <p:pic>
        <p:nvPicPr>
          <p:cNvPr id="5124" name="Picture 4" descr="http://www.sciencephoto.com/image/172188/large/E4450180-Archaeopteryx_fossil-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228600"/>
            <a:ext cx="9119947" cy="60742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4800600"/>
            <a:ext cx="3581400" cy="923330"/>
          </a:xfrm>
          <a:prstGeom prst="rect">
            <a:avLst/>
          </a:prstGeom>
          <a:noFill/>
        </p:spPr>
        <p:txBody>
          <a:bodyPr wrap="square" rtlCol="0">
            <a:spAutoFit/>
          </a:bodyPr>
          <a:lstStyle/>
          <a:p>
            <a:r>
              <a:rPr lang="en-US" dirty="0" smtClean="0"/>
              <a:t>Archaeopteryx</a:t>
            </a:r>
          </a:p>
          <a:p>
            <a:r>
              <a:rPr lang="en-US" dirty="0" smtClean="0"/>
              <a:t>Transitional fossil showing Dinosaurs</a:t>
            </a:r>
            <a:r>
              <a:rPr lang="en-US" dirty="0" smtClean="0">
                <a:sym typeface="Wingdings" pitchFamily="2" charset="2"/>
              </a:rPr>
              <a:t> Birds</a:t>
            </a:r>
            <a:r>
              <a:rPr lang="en-US" dirty="0" smtClean="0"/>
              <a:t> </a:t>
            </a:r>
            <a:endParaRPr lang="en-US" dirty="0"/>
          </a:p>
        </p:txBody>
      </p:sp>
    </p:spTree>
    <p:extLst>
      <p:ext uri="{BB962C8B-B14F-4D97-AF65-F5344CB8AC3E}">
        <p14:creationId xmlns:p14="http://schemas.microsoft.com/office/powerpoint/2010/main" val="19076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763000" cy="685800"/>
          </a:xfrm>
        </p:spPr>
        <p:txBody>
          <a:bodyPr>
            <a:normAutofit fontScale="90000"/>
          </a:bodyPr>
          <a:lstStyle/>
          <a:p>
            <a:r>
              <a:rPr lang="en-US" sz="2800" dirty="0" smtClean="0"/>
              <a:t>How do fossils help us understand evolution and the earths past history?</a:t>
            </a:r>
            <a:endParaRPr lang="en-US" sz="2800" dirty="0"/>
          </a:p>
        </p:txBody>
      </p:sp>
      <p:sp>
        <p:nvSpPr>
          <p:cNvPr id="3" name="Content Placeholder 2"/>
          <p:cNvSpPr>
            <a:spLocks noGrp="1"/>
          </p:cNvSpPr>
          <p:nvPr>
            <p:ph sz="half" idx="1"/>
          </p:nvPr>
        </p:nvSpPr>
        <p:spPr>
          <a:xfrm>
            <a:off x="304800" y="685800"/>
            <a:ext cx="8839200" cy="2590800"/>
          </a:xfrm>
        </p:spPr>
        <p:txBody>
          <a:bodyPr>
            <a:normAutofit fontScale="77500" lnSpcReduction="20000"/>
          </a:bodyPr>
          <a:lstStyle/>
          <a:p>
            <a:r>
              <a:rPr lang="en-US" dirty="0" err="1" smtClean="0"/>
              <a:t>PaleoClimate</a:t>
            </a:r>
            <a:r>
              <a:rPr lang="en-US" dirty="0" smtClean="0"/>
              <a:t>:</a:t>
            </a:r>
          </a:p>
          <a:p>
            <a:r>
              <a:rPr lang="en-US" dirty="0" smtClean="0"/>
              <a:t>•</a:t>
            </a:r>
            <a:r>
              <a:rPr lang="en-US" dirty="0" err="1" smtClean="0"/>
              <a:t>Paleoclimate</a:t>
            </a:r>
            <a:r>
              <a:rPr lang="en-US" dirty="0"/>
              <a:t>: It uses a variety of proxy methods from the Earth and life sciences to obtain data previously preserved within (e.g.) rocks, sediments, ice sheets, tree rings, corals, shells and microfossils; it then uses these records to determine the past states of the Earth's various climate regions and its atmospheric </a:t>
            </a:r>
            <a:r>
              <a:rPr lang="en-US" dirty="0" smtClean="0"/>
              <a:t>system.</a:t>
            </a:r>
          </a:p>
          <a:p>
            <a:r>
              <a:rPr lang="en-US" dirty="0" smtClean="0"/>
              <a:t>types </a:t>
            </a:r>
            <a:r>
              <a:rPr lang="en-US" dirty="0"/>
              <a:t>of fossils indicate </a:t>
            </a:r>
            <a:r>
              <a:rPr lang="en-US" dirty="0" smtClean="0"/>
              <a:t>climate</a:t>
            </a:r>
          </a:p>
          <a:p>
            <a:r>
              <a:rPr lang="en-US" dirty="0" smtClean="0"/>
              <a:t>Look at the pictures below and discuss with a partner what the climate would have looked like.</a:t>
            </a:r>
            <a:endParaRPr lang="en-US" dirty="0"/>
          </a:p>
          <a:p>
            <a:pPr marL="0" indent="0">
              <a:buNone/>
            </a:pPr>
            <a:endParaRPr lang="en-US" dirty="0"/>
          </a:p>
        </p:txBody>
      </p:sp>
      <p:pic>
        <p:nvPicPr>
          <p:cNvPr id="6146" name="Picture 2" descr="Prehistoric turtle foss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 y="3324224"/>
            <a:ext cx="4590618" cy="305752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Mounted skeleton of a mammot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962274"/>
            <a:ext cx="504825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Rot="1" noChangeArrowheads="1"/>
          </p:cNvSpPr>
          <p:nvPr>
            <p:ph idx="1"/>
          </p:nvPr>
        </p:nvSpPr>
        <p:spPr>
          <a:xfrm>
            <a:off x="2971800" y="1268413"/>
            <a:ext cx="5921375" cy="5113337"/>
          </a:xfrm>
        </p:spPr>
        <p:txBody>
          <a:bodyPr>
            <a:normAutofit/>
          </a:bodyPr>
          <a:lstStyle/>
          <a:p>
            <a:pPr eaLnBrk="1" hangingPunct="1">
              <a:lnSpc>
                <a:spcPct val="90000"/>
              </a:lnSpc>
            </a:pPr>
            <a:r>
              <a:rPr lang="en-US" sz="2400" dirty="0" err="1" smtClean="0"/>
              <a:t>Tonguestone</a:t>
            </a:r>
            <a:r>
              <a:rPr lang="en-US" sz="2400" dirty="0" smtClean="0"/>
              <a:t> is a rock that is so named because </a:t>
            </a:r>
            <a:r>
              <a:rPr lang="en-US" sz="2400" u="sng" dirty="0" smtClean="0"/>
              <a:t>they looked like dragon tongues</a:t>
            </a:r>
            <a:r>
              <a:rPr lang="en-US" sz="2400" dirty="0" smtClean="0"/>
              <a:t>. </a:t>
            </a:r>
          </a:p>
          <a:p>
            <a:pPr eaLnBrk="1" hangingPunct="1">
              <a:lnSpc>
                <a:spcPct val="90000"/>
              </a:lnSpc>
            </a:pPr>
            <a:r>
              <a:rPr lang="en-US" sz="2400" dirty="0" smtClean="0"/>
              <a:t>In the latter part of the seventeenth century, a physiologist named Nicolas Steno, was dissecting a large shark’s head in Florence, he noticed that the teeth strongly resembled </a:t>
            </a:r>
            <a:r>
              <a:rPr lang="en-US" sz="2400" dirty="0" err="1" smtClean="0"/>
              <a:t>tonguestone</a:t>
            </a:r>
            <a:r>
              <a:rPr lang="en-US" sz="2400" dirty="0" smtClean="0"/>
              <a:t> rock</a:t>
            </a:r>
          </a:p>
          <a:p>
            <a:pPr eaLnBrk="1" hangingPunct="1">
              <a:lnSpc>
                <a:spcPct val="90000"/>
              </a:lnSpc>
            </a:pPr>
            <a:r>
              <a:rPr lang="en-US" sz="2400" dirty="0" smtClean="0"/>
              <a:t>Steno proposed that </a:t>
            </a:r>
            <a:r>
              <a:rPr lang="en-US" sz="2400" dirty="0" err="1" smtClean="0"/>
              <a:t>tonguestones</a:t>
            </a:r>
            <a:r>
              <a:rPr lang="en-US" sz="2400" dirty="0" smtClean="0"/>
              <a:t> were actually </a:t>
            </a:r>
            <a:r>
              <a:rPr lang="en-US" sz="2400" u="sng" dirty="0" smtClean="0"/>
              <a:t>remnants of once-living shark teeth. </a:t>
            </a:r>
          </a:p>
          <a:p>
            <a:pPr eaLnBrk="1" hangingPunct="1">
              <a:lnSpc>
                <a:spcPct val="90000"/>
              </a:lnSpc>
            </a:pPr>
            <a:r>
              <a:rPr lang="en-US" sz="2400" dirty="0" smtClean="0"/>
              <a:t>shark-tooth fossils are very common, largely because </a:t>
            </a:r>
            <a:r>
              <a:rPr lang="en-US" sz="2400" u="sng" dirty="0" smtClean="0"/>
              <a:t>sharks continually shed their teeth</a:t>
            </a:r>
            <a:r>
              <a:rPr lang="en-US" sz="2400" dirty="0" smtClean="0"/>
              <a:t>; as many as 24,000 in the lifetime of some species</a:t>
            </a:r>
          </a:p>
          <a:p>
            <a:pPr eaLnBrk="1" hangingPunct="1">
              <a:lnSpc>
                <a:spcPct val="90000"/>
              </a:lnSpc>
            </a:pPr>
            <a:endParaRPr lang="en-US" sz="2400" dirty="0" smtClean="0"/>
          </a:p>
        </p:txBody>
      </p:sp>
      <p:sp>
        <p:nvSpPr>
          <p:cNvPr id="24578" name="Rectangle 2"/>
          <p:cNvSpPr>
            <a:spLocks noGrp="1" noRot="1" noChangeArrowheads="1"/>
          </p:cNvSpPr>
          <p:nvPr>
            <p:ph type="title"/>
          </p:nvPr>
        </p:nvSpPr>
        <p:spPr>
          <a:xfrm>
            <a:off x="323850" y="0"/>
            <a:ext cx="8540750" cy="1143000"/>
          </a:xfrm>
        </p:spPr>
        <p:txBody>
          <a:bodyPr/>
          <a:lstStyle/>
          <a:p>
            <a:pPr eaLnBrk="1" fontAlgn="auto" hangingPunct="1">
              <a:spcAft>
                <a:spcPts val="0"/>
              </a:spcAft>
              <a:defRPr/>
            </a:pPr>
            <a:r>
              <a:rPr smtClean="0"/>
              <a:t>Tonguestones</a:t>
            </a:r>
            <a:endParaRPr/>
          </a:p>
        </p:txBody>
      </p:sp>
      <p:pic>
        <p:nvPicPr>
          <p:cNvPr id="52228" name="Picture 6"/>
          <p:cNvPicPr>
            <a:picLocks noChangeAspect="1" noChangeArrowheads="1"/>
          </p:cNvPicPr>
          <p:nvPr/>
        </p:nvPicPr>
        <p:blipFill>
          <a:blip r:embed="rId2" cstate="print"/>
          <a:srcRect/>
          <a:stretch>
            <a:fillRect/>
          </a:stretch>
        </p:blipFill>
        <p:spPr bwMode="auto">
          <a:xfrm>
            <a:off x="381000" y="1295400"/>
            <a:ext cx="2430463" cy="3789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2347</TotalTime>
  <Words>2105</Words>
  <Application>Microsoft Office PowerPoint</Application>
  <PresentationFormat>On-screen Show (4:3)</PresentationFormat>
  <Paragraphs>203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The Changing Earth</vt:lpstr>
      <vt:lpstr>Fossils</vt:lpstr>
      <vt:lpstr>What can make up Fossils</vt:lpstr>
      <vt:lpstr>What can make up Fossils</vt:lpstr>
      <vt:lpstr>What can make up Fossils</vt:lpstr>
      <vt:lpstr>What can make up Fossils</vt:lpstr>
      <vt:lpstr>How do fossils help us understand evolution?</vt:lpstr>
      <vt:lpstr>How do fossils help us understand evolution and the earths past history?</vt:lpstr>
      <vt:lpstr>Tonguestones</vt:lpstr>
      <vt:lpstr>Tonguestones</vt:lpstr>
      <vt:lpstr>Tonguestones</vt:lpstr>
      <vt:lpstr>Recall: The Law of Superposition</vt:lpstr>
      <vt:lpstr>Practice problem</vt:lpstr>
      <vt:lpstr>How can fossilized shark teeth become imbedded in rock that is on land high above sea level?</vt:lpstr>
      <vt:lpstr>How can fossilized shark teeth become imbedded in rock that is on land high above sea level?</vt:lpstr>
      <vt:lpstr>What can be fossilized?</vt:lpstr>
      <vt:lpstr>How can something be fossilized?</vt:lpstr>
      <vt:lpstr>Smith’s Observations</vt:lpstr>
      <vt:lpstr>So what does this mean?</vt:lpstr>
      <vt:lpstr>Index fossils:</vt:lpstr>
      <vt:lpstr>Practice problems:</vt:lpstr>
      <vt:lpstr>Practice problems: Solutions</vt:lpstr>
      <vt:lpstr>Activity</vt:lpstr>
      <vt:lpstr>PowerPoint Presentation</vt:lpstr>
      <vt:lpstr>Activity (solution)</vt:lpstr>
      <vt:lpstr>More on index fossils:</vt:lpstr>
      <vt:lpstr>Wealth from Ancient Seas</vt:lpstr>
      <vt:lpstr>Making Petroleum</vt:lpstr>
      <vt:lpstr>Making Petroleum</vt:lpstr>
      <vt:lpstr>The Burgess Shale</vt:lpstr>
      <vt:lpstr>The Burgess Shale</vt:lpstr>
      <vt:lpstr>*The Burgess Shale*</vt:lpstr>
      <vt:lpstr>The Burgess Shale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Earth</dc:title>
  <dc:creator>susie</dc:creator>
  <cp:lastModifiedBy>Darwin, Benjamin</cp:lastModifiedBy>
  <cp:revision>22</cp:revision>
  <dcterms:created xsi:type="dcterms:W3CDTF">2009-04-18T17:18:57Z</dcterms:created>
  <dcterms:modified xsi:type="dcterms:W3CDTF">2012-10-05T18:42:21Z</dcterms:modified>
</cp:coreProperties>
</file>